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3" r:id="rId2"/>
    <p:sldId id="257" r:id="rId3"/>
    <p:sldId id="274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>
        <p:scale>
          <a:sx n="91" d="100"/>
          <a:sy n="91" d="100"/>
        </p:scale>
        <p:origin x="4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ED41-1360-C04D-B978-04D804CAA58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EFA40-9C48-7E41-B33D-A91685296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8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4DDE-BC29-344D-926F-2A8568E81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8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384C-8531-69D4-F2D4-C73B0558C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F41B4-6744-5B33-9D64-1E9D90E5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D6CBD-DF78-05A6-2D96-5082BAA1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94C13-5CE3-6FC0-C136-E9FBAAF9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32F8-BADF-C5C5-6D1C-E3B8546E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2358-46BE-747F-E6EF-D784EAF2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7292E-4C50-57AD-C54D-A954137A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2CA67-C000-A829-458C-3D4090D8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9A82-48E9-843C-4062-D7B4348E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2A07-DA99-EBD7-CB6A-F94BDC22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6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439BB-1E40-6548-C098-014BE2F54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B457C-117D-A736-65B9-3780A1E6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FB8E2-7977-6BE3-3C14-801F8FBF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C4A22-B2E7-4C71-7E26-0B29DC3A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EC2F-F2C4-1325-7D7C-65EC414E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95AC-5286-47AA-6F3F-F462A774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58F-B2F3-2932-B931-B5A3C1A43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24A3F-1120-C81A-323F-89A1904D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9E4AF-0BFC-7FE5-170B-4EC949A7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A6F59-FEBF-C0E1-CD8E-27BA2C7D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4170-240A-9C68-EDAC-DAC6244E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2E79A-F398-08FF-A8DE-A0F854C9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44D7-7062-D112-07B8-D73AC273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76EDB-4E5F-1311-6A82-59F4E27D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23DC-13F1-E2A1-37BA-02D66339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BF4E-3FD2-E3D4-BC8F-2A5C70C9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BA47-0EEB-A53D-1C16-171B9578B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84C6B-EF72-39FF-3E16-B38A3F331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BEB-2810-1933-BE69-47ADB776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9FE38-542B-1858-961C-7C9E668D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396E6-7AE8-39D6-9208-D5254854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FF0E-5358-6B6F-BDC8-B5432558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A903-5502-7884-2651-7C3FADB60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C83F4-4228-A241-0268-9CDD4604C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94CF6-E4DA-70C3-F364-A59FEDBFA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E2DFB-EA4C-7830-5224-0FBFA7AFC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6501F-AFE8-4FB3-6BA3-3BEA4007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6DBB3-A2F8-6AD9-5EB0-AD805A37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D2449-572D-E717-ACAA-79F5757C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40C1-00C2-2780-2946-81616819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97172-FA57-A214-4224-15A92DA6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93891-325A-6FD7-913E-5A5BDAED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89160-2700-5FAC-411C-CC2F7588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EA377-015F-FA23-30D1-53890CD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26834-9D3C-9FE8-E13A-3C42DC70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AE88F-782C-A762-F6C5-96E6D510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3284-B38D-A767-F9C3-293B15A9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C4E8-D2AE-6F1B-A6EE-917CF7E05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F8743-85BA-D723-FD33-347F47B7F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2D8C6-4FED-4543-79A3-F859C4F9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19AB5-7AFE-975F-E556-BAC4F28F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AE046-CE03-A9C7-9C80-7E021205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80A0-D8B9-FF2D-5C7D-0BECB24D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83687-2098-5DA8-9344-28E823F67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17C30-0901-46BA-00FF-EB54DD0A3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E6B14-2FAA-2666-1CE7-32538BE8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65B77-668E-778F-89B3-DD06248B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B6097-2B56-5982-99E0-FCB0F147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6929D-277D-4402-71D3-D916AB2F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1BCA8-4AC4-188E-5075-368CB7313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22DEA-44F4-19DC-C20F-D9E0E3C7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1304-F926-4B44-A19D-C8B0754D80B5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0EF7-C1DD-C236-2567-03447930B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091F-7F7D-52E2-37EF-253300E7B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5084-8655-5949-B159-93A5CFE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download/rstudio-desktop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web/packages/viridis" TargetMode="External"/><Relationship Id="rId4" Type="http://schemas.openxmlformats.org/officeDocument/2006/relationships/hyperlink" Target="https://r-graph-gallery.com/38-rcolorbrewers-palette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vemcg.github.i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F954-2553-5438-FA89-C1104B28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rgbClr val="246013"/>
                </a:solidFill>
                <a:latin typeface="Helvetica" pitchFamily="2" charset="0"/>
              </a:rPr>
              <a:t>R and RStudio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2B4C-2C32-EAE2-D677-C7826CC1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285"/>
            <a:ext cx="10515600" cy="38710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R: </a:t>
            </a:r>
            <a:r>
              <a:rPr lang="en-US" dirty="0">
                <a:latin typeface="Helvetica" pitchFamily="2" charset="0"/>
                <a:hlinkClick r:id="rId3"/>
              </a:rPr>
              <a:t>https://cloud.r-project.org/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RStudio: </a:t>
            </a:r>
            <a:r>
              <a:rPr lang="en-US" dirty="0">
                <a:latin typeface="Helvetica" pitchFamily="2" charset="0"/>
                <a:hlinkClick r:id="rId4"/>
              </a:rPr>
              <a:t>https://posit.co/download/rstudio-desktop/</a:t>
            </a: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HK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66E-3CC4-5322-BC2E-5F6635A4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Non-base packages for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454F-9ECA-EE92-6718-8A2BFF58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131"/>
            <a:ext cx="9567441" cy="4351338"/>
          </a:xfrm>
        </p:spPr>
        <p:txBody>
          <a:bodyPr>
            <a:normAutofit/>
          </a:bodyPr>
          <a:lstStyle/>
          <a:p>
            <a:r>
              <a:rPr lang="en-US" sz="2100" i="1" dirty="0" err="1"/>
              <a:t>dplyr</a:t>
            </a:r>
            <a:r>
              <a:rPr lang="en-US" sz="2100" dirty="0"/>
              <a:t> and </a:t>
            </a:r>
            <a:r>
              <a:rPr lang="en-US" sz="2100" i="1" dirty="0" err="1"/>
              <a:t>tidyr</a:t>
            </a:r>
            <a:r>
              <a:rPr lang="en-US" sz="2100" i="1" dirty="0"/>
              <a:t> </a:t>
            </a:r>
            <a:r>
              <a:rPr lang="en-US" sz="2100" dirty="0"/>
              <a:t>are non-base r packages that need to be installed separately using “</a:t>
            </a:r>
            <a:r>
              <a:rPr lang="en-US" sz="2100" dirty="0" err="1"/>
              <a:t>install.packages</a:t>
            </a:r>
            <a:r>
              <a:rPr lang="en-US" sz="2100" dirty="0"/>
              <a:t>()” function.</a:t>
            </a:r>
            <a:endParaRPr lang="en-US" sz="2100" i="1" dirty="0"/>
          </a:p>
          <a:p>
            <a:r>
              <a:rPr lang="en-US" sz="2100" dirty="0"/>
              <a:t>Useful for more advanced data manipulations techniques such as reshaping and grouping by specific columns.</a:t>
            </a:r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AAC94-AD59-458D-FB96-AD3454D3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06" y="2923335"/>
            <a:ext cx="6216748" cy="35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8164-FAC4-6167-4746-64843DD0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ACEFA-1A5D-117F-11C6-3DF0CCFE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56748"/>
            <a:ext cx="5981700" cy="4351338"/>
          </a:xfrm>
        </p:spPr>
        <p:txBody>
          <a:bodyPr/>
          <a:lstStyle/>
          <a:p>
            <a:r>
              <a:rPr lang="en-HK" sz="1800" b="0" i="1" u="none" strike="noStrike" dirty="0">
                <a:effectLst/>
                <a:latin typeface="Roboto" panose="02000000000000000000" pitchFamily="2" charset="0"/>
              </a:rPr>
              <a:t>ggplot2</a:t>
            </a:r>
            <a:r>
              <a:rPr lang="en-HK" sz="1800" b="0" i="0" u="none" strike="noStrike" dirty="0">
                <a:effectLst/>
                <a:latin typeface="Roboto" panose="02000000000000000000" pitchFamily="2" charset="0"/>
              </a:rPr>
              <a:t> is a widely used data visualization package in R.</a:t>
            </a:r>
          </a:p>
          <a:p>
            <a:r>
              <a:rPr lang="en-HK" sz="1800" i="1" dirty="0">
                <a:latin typeface="Roboto" panose="02000000000000000000" pitchFamily="2" charset="0"/>
              </a:rPr>
              <a:t>g</a:t>
            </a:r>
            <a:r>
              <a:rPr lang="en-HK" sz="1800" b="0" i="1" u="none" strike="noStrike" dirty="0">
                <a:effectLst/>
                <a:latin typeface="Roboto" panose="02000000000000000000" pitchFamily="2" charset="0"/>
              </a:rPr>
              <a:t>gplot2</a:t>
            </a:r>
            <a:r>
              <a:rPr lang="en-HK" sz="1800" b="0" i="0" u="none" strike="noStrike" dirty="0">
                <a:effectLst/>
                <a:latin typeface="Roboto" panose="02000000000000000000" pitchFamily="2" charset="0"/>
              </a:rPr>
              <a:t> follows a layered approach, where you add different layers to a plot to build up the desired visualization.</a:t>
            </a:r>
          </a:p>
          <a:p>
            <a:pPr lvl="1"/>
            <a:r>
              <a:rPr lang="en-HK" sz="1400" dirty="0">
                <a:latin typeface="Roboto" panose="02000000000000000000" pitchFamily="2" charset="0"/>
              </a:rPr>
              <a:t>Flexible and easy to modify</a:t>
            </a:r>
            <a:endParaRPr lang="en-HK" sz="1400" b="0" i="0" u="none" strike="noStrike" dirty="0">
              <a:effectLst/>
              <a:latin typeface="Roboto" panose="02000000000000000000" pitchFamily="2" charset="0"/>
            </a:endParaRPr>
          </a:p>
          <a:p>
            <a:r>
              <a:rPr lang="en-HK" sz="1800" b="0" i="0" u="none" strike="noStrike" dirty="0">
                <a:effectLst/>
                <a:latin typeface="Roboto" panose="02000000000000000000" pitchFamily="2" charset="0"/>
              </a:rPr>
              <a:t>`</a:t>
            </a:r>
            <a:r>
              <a:rPr lang="en-HK" sz="1800" b="0" i="0" u="none" strike="noStrike" dirty="0" err="1">
                <a:effectLst/>
                <a:latin typeface="Roboto" panose="02000000000000000000" pitchFamily="2" charset="0"/>
              </a:rPr>
              <a:t>patient_data</a:t>
            </a:r>
            <a:r>
              <a:rPr lang="en-HK" sz="1800" b="0" i="0" u="none" strike="noStrike" dirty="0">
                <a:effectLst/>
                <a:latin typeface="Roboto" panose="02000000000000000000" pitchFamily="2" charset="0"/>
              </a:rPr>
              <a:t>` contains patient info, including age and blood pressure readings. We want to create a scatter plot to visualize the relationship between age and blood pressure.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6565F-4D1C-F320-3405-DE4489B598AA}"/>
              </a:ext>
            </a:extLst>
          </p:cNvPr>
          <p:cNvSpPr txBox="1"/>
          <p:nvPr/>
        </p:nvSpPr>
        <p:spPr>
          <a:xfrm>
            <a:off x="8513180" y="365125"/>
            <a:ext cx="609985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    </a:t>
            </a:r>
            <a:r>
              <a:rPr lang="en-US" sz="1500" b="1" dirty="0"/>
              <a:t>Age            BP</a:t>
            </a:r>
          </a:p>
          <a:p>
            <a:r>
              <a:rPr lang="en-US" sz="1500" dirty="0"/>
              <a:t>1    45            120</a:t>
            </a:r>
          </a:p>
          <a:p>
            <a:r>
              <a:rPr lang="en-US" sz="1500" dirty="0"/>
              <a:t>2    56            130</a:t>
            </a:r>
          </a:p>
          <a:p>
            <a:r>
              <a:rPr lang="en-US" sz="1500" dirty="0"/>
              <a:t>3    34            125</a:t>
            </a:r>
          </a:p>
          <a:p>
            <a:r>
              <a:rPr lang="en-US" sz="1500" dirty="0"/>
              <a:t>4    67            145</a:t>
            </a:r>
          </a:p>
          <a:p>
            <a:r>
              <a:rPr lang="en-US" sz="1500" dirty="0"/>
              <a:t>5    51            135</a:t>
            </a:r>
          </a:p>
          <a:p>
            <a:r>
              <a:rPr lang="en-US" sz="1500" dirty="0"/>
              <a:t>6    42            115</a:t>
            </a:r>
          </a:p>
          <a:p>
            <a:r>
              <a:rPr lang="en-US" sz="1500" dirty="0"/>
              <a:t>7    59            140</a:t>
            </a:r>
          </a:p>
          <a:p>
            <a:r>
              <a:rPr lang="en-US" sz="1500" dirty="0"/>
              <a:t>8    38            130</a:t>
            </a:r>
          </a:p>
          <a:p>
            <a:r>
              <a:rPr lang="en-US" sz="1500" dirty="0"/>
              <a:t>9    48            125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5A1C1-83AE-8462-FAEA-CC5B5584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94" y="3726958"/>
            <a:ext cx="2895922" cy="3119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61ABC-EA6D-5309-99D9-E34FB5AE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3063665"/>
            <a:ext cx="5524981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AFD7B-3381-9F9E-E7B3-FE8AACD0BC95}"/>
              </a:ext>
            </a:extLst>
          </p:cNvPr>
          <p:cNvSpPr txBox="1"/>
          <p:nvPr/>
        </p:nvSpPr>
        <p:spPr>
          <a:xfrm>
            <a:off x="8634716" y="6724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Patient_data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101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689B-286F-37A2-6ADB-1BF2B206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6" y="-65806"/>
            <a:ext cx="10515600" cy="1325563"/>
          </a:xfrm>
        </p:spPr>
        <p:txBody>
          <a:bodyPr/>
          <a:lstStyle/>
          <a:p>
            <a:r>
              <a:rPr lang="en-US" dirty="0"/>
              <a:t>Other basic 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ECA35-7F7E-58D8-8422-56057836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66" y="3382314"/>
            <a:ext cx="3402957" cy="332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DEA08B-2F4B-421D-46FF-D490FEA4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43" y="1066461"/>
            <a:ext cx="3110937" cy="2213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0981EC-8C04-DC6F-A6F9-5DB495E4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55" y="3531418"/>
            <a:ext cx="2911997" cy="317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7636FD-946F-3AC9-F208-A9CCC417E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103" y="1139765"/>
            <a:ext cx="3382703" cy="20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B33B-1271-6A35-2ABC-636A9E05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50"/>
            <a:ext cx="10515600" cy="1325563"/>
          </a:xfrm>
        </p:spPr>
        <p:txBody>
          <a:bodyPr/>
          <a:lstStyle/>
          <a:p>
            <a:r>
              <a:rPr lang="en-US" dirty="0"/>
              <a:t>Adding trendlines to scatterplots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7C696-A15F-2327-936E-8EBA43B3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35" y="3583212"/>
            <a:ext cx="3422730" cy="2485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49928-7249-6A69-433E-8D02710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13" y="2007792"/>
            <a:ext cx="3765470" cy="142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44DA6-8FD8-FB20-1FC4-3EC7820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42" y="3420319"/>
            <a:ext cx="3564841" cy="2569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6A597-534C-0205-9CF7-D2771D4C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75" y="2546822"/>
            <a:ext cx="3564841" cy="633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40DE84-4F23-E06E-B22E-7CA989EA917F}"/>
              </a:ext>
            </a:extLst>
          </p:cNvPr>
          <p:cNvSpPr txBox="1"/>
          <p:nvPr/>
        </p:nvSpPr>
        <p:spPr>
          <a:xfrm>
            <a:off x="1454713" y="1632813"/>
            <a:ext cx="246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46F85-012A-363D-A328-E5E8E210584D}"/>
              </a:ext>
            </a:extLst>
          </p:cNvPr>
          <p:cNvSpPr txBox="1"/>
          <p:nvPr/>
        </p:nvSpPr>
        <p:spPr>
          <a:xfrm>
            <a:off x="5949226" y="2177490"/>
            <a:ext cx="515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line with standard error</a:t>
            </a:r>
          </a:p>
        </p:txBody>
      </p:sp>
    </p:spTree>
    <p:extLst>
      <p:ext uri="{BB962C8B-B14F-4D97-AF65-F5344CB8AC3E}">
        <p14:creationId xmlns:p14="http://schemas.microsoft.com/office/powerpoint/2010/main" val="62016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7C9E-E158-0003-52CC-8E8D0B20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31" y="-56317"/>
            <a:ext cx="10515600" cy="1325563"/>
          </a:xfrm>
        </p:spPr>
        <p:txBody>
          <a:bodyPr/>
          <a:lstStyle/>
          <a:p>
            <a:r>
              <a:rPr lang="en-US" dirty="0"/>
              <a:t>Handling missing data through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07F3-D932-4C0A-ABE7-82C36ED6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91" y="1042749"/>
            <a:ext cx="10515600" cy="4351338"/>
          </a:xfrm>
        </p:spPr>
        <p:txBody>
          <a:bodyPr>
            <a:normAutofit/>
          </a:bodyPr>
          <a:lstStyle/>
          <a:p>
            <a:r>
              <a:rPr lang="en-HK" sz="1900" b="0" i="0" dirty="0">
                <a:effectLst/>
                <a:latin typeface="Roboto" panose="02000000000000000000" pitchFamily="2" charset="0"/>
              </a:rPr>
              <a:t>MICE (Multivariate Imputation via Chained Equations) is a popular R package for imputation 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We can create an imputation model using the `mice()` function. </a:t>
            </a:r>
          </a:p>
          <a:p>
            <a:r>
              <a:rPr lang="en-HK" sz="1900" b="0" i="0" dirty="0">
                <a:effectLst/>
                <a:latin typeface="Roboto" panose="02000000000000000000" pitchFamily="2" charset="0"/>
              </a:rPr>
              <a:t>We can</a:t>
            </a:r>
            <a:r>
              <a:rPr lang="en-HK" sz="1900" dirty="0">
                <a:latin typeface="Roboto" panose="02000000000000000000" pitchFamily="2" charset="0"/>
              </a:rPr>
              <a:t> 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specify the data frame `data` and the imputation method as "</a:t>
            </a:r>
            <a:r>
              <a:rPr lang="en-HK" sz="1900" b="0" i="0" dirty="0" err="1">
                <a:effectLst/>
                <a:latin typeface="Roboto" panose="02000000000000000000" pitchFamily="2" charset="0"/>
              </a:rPr>
              <a:t>norm.predict</a:t>
            </a:r>
            <a:r>
              <a:rPr lang="en-HK" sz="1900" b="0" i="0" dirty="0">
                <a:effectLst/>
                <a:latin typeface="Roboto" panose="02000000000000000000" pitchFamily="2" charset="0"/>
              </a:rPr>
              <a:t>", which uses linear regression to impute missing values.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4DC54-5CF4-7DD3-F936-E393956625DB}"/>
              </a:ext>
            </a:extLst>
          </p:cNvPr>
          <p:cNvSpPr txBox="1"/>
          <p:nvPr/>
        </p:nvSpPr>
        <p:spPr>
          <a:xfrm>
            <a:off x="473891" y="4076045"/>
            <a:ext cx="6099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x    y</a:t>
            </a:r>
          </a:p>
          <a:p>
            <a:r>
              <a:rPr lang="en-US" dirty="0"/>
              <a:t> 1     2</a:t>
            </a:r>
          </a:p>
          <a:p>
            <a:r>
              <a:rPr lang="en-US" dirty="0"/>
              <a:t> 2     4</a:t>
            </a:r>
          </a:p>
          <a:p>
            <a:r>
              <a:rPr lang="en-US" dirty="0"/>
              <a:t> 3    Na</a:t>
            </a:r>
          </a:p>
          <a:p>
            <a:r>
              <a:rPr lang="en-US" dirty="0"/>
              <a:t> 4     9</a:t>
            </a:r>
          </a:p>
          <a:p>
            <a:r>
              <a:rPr lang="en-US" dirty="0"/>
              <a:t> 5    10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D5BAE-38C8-8E34-F50A-8DB9423F997C}"/>
              </a:ext>
            </a:extLst>
          </p:cNvPr>
          <p:cNvSpPr txBox="1"/>
          <p:nvPr/>
        </p:nvSpPr>
        <p:spPr>
          <a:xfrm>
            <a:off x="6674542" y="4060925"/>
            <a:ext cx="6099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x    y</a:t>
            </a:r>
          </a:p>
          <a:p>
            <a:r>
              <a:rPr lang="en-US" dirty="0"/>
              <a:t>1     2</a:t>
            </a:r>
          </a:p>
          <a:p>
            <a:r>
              <a:rPr lang="en-US" dirty="0"/>
              <a:t>2     4</a:t>
            </a:r>
          </a:p>
          <a:p>
            <a:r>
              <a:rPr lang="en-US" dirty="0"/>
              <a:t>3     6.25</a:t>
            </a:r>
          </a:p>
          <a:p>
            <a:r>
              <a:rPr lang="en-US" dirty="0"/>
              <a:t>4     9</a:t>
            </a:r>
          </a:p>
          <a:p>
            <a:r>
              <a:rPr lang="en-US" dirty="0"/>
              <a:t>5     10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6BA8E-8D3E-6FE4-2BC8-C8C95D28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78" y="3765600"/>
            <a:ext cx="3934586" cy="309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08223-F592-F4B2-4220-66F2424C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89" y="3481655"/>
            <a:ext cx="3797300" cy="298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C7BE55-B76F-DF85-CD75-FF22323C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49" y="2973906"/>
            <a:ext cx="2887973" cy="4474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07FDB34-EA44-C2C2-FFD7-E350B3B5AD93}"/>
              </a:ext>
            </a:extLst>
          </p:cNvPr>
          <p:cNvSpPr/>
          <p:nvPr/>
        </p:nvSpPr>
        <p:spPr>
          <a:xfrm>
            <a:off x="9722981" y="5043881"/>
            <a:ext cx="293602" cy="280474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7D4BF-1210-FDE9-6D54-301608B8A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452" y="3123208"/>
            <a:ext cx="2642889" cy="596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B0051-1876-E57E-1781-3BDB512E1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749" y="2302135"/>
            <a:ext cx="2647592" cy="8244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C805F5E-91DA-C3D6-6CEB-234B8C2E4330}"/>
              </a:ext>
            </a:extLst>
          </p:cNvPr>
          <p:cNvSpPr/>
          <p:nvPr/>
        </p:nvSpPr>
        <p:spPr>
          <a:xfrm>
            <a:off x="5278389" y="4490974"/>
            <a:ext cx="1330085" cy="693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11CD73-0AB0-BBE6-1F1A-E97337E9D5D3}"/>
              </a:ext>
            </a:extLst>
          </p:cNvPr>
          <p:cNvSpPr/>
          <p:nvPr/>
        </p:nvSpPr>
        <p:spPr>
          <a:xfrm>
            <a:off x="7028008" y="4930062"/>
            <a:ext cx="616801" cy="280474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23CA7-400D-5A76-0719-F05775DEBD5B}"/>
              </a:ext>
            </a:extLst>
          </p:cNvPr>
          <p:cNvSpPr/>
          <p:nvPr/>
        </p:nvSpPr>
        <p:spPr>
          <a:xfrm>
            <a:off x="833376" y="4954388"/>
            <a:ext cx="465895" cy="28047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0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4BEE-CC44-DE0F-726E-E501FC9B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45206"/>
            <a:ext cx="10515600" cy="1325563"/>
          </a:xfrm>
        </p:spPr>
        <p:txBody>
          <a:bodyPr/>
          <a:lstStyle/>
          <a:p>
            <a:r>
              <a:rPr lang="en-US" dirty="0"/>
              <a:t>Customizing plots in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801CC-7385-58A2-6B25-4B2121A6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29" y="3825982"/>
            <a:ext cx="5704157" cy="2886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518D3-A93F-583F-6077-60652913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57" y="1214689"/>
            <a:ext cx="4664238" cy="2472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DE3BD-D814-62C6-2760-A91A3A2C33DC}"/>
              </a:ext>
            </a:extLst>
          </p:cNvPr>
          <p:cNvSpPr txBox="1"/>
          <p:nvPr/>
        </p:nvSpPr>
        <p:spPr>
          <a:xfrm>
            <a:off x="515078" y="1286266"/>
            <a:ext cx="44794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scale_fill_brewer</a:t>
            </a:r>
            <a:r>
              <a:rPr lang="en-US" dirty="0"/>
              <a:t>() from the </a:t>
            </a:r>
            <a:r>
              <a:rPr lang="en-US" dirty="0" err="1"/>
              <a:t>ColorBrewer</a:t>
            </a:r>
            <a:r>
              <a:rPr lang="en-US" dirty="0"/>
              <a:t> package contains predefined color schemes which can be added to ggplot2 plots: </a:t>
            </a:r>
            <a:r>
              <a:rPr lang="en-US" dirty="0">
                <a:hlinkClick r:id="rId4"/>
              </a:rPr>
              <a:t>https://r-graph-gallery.com/38-rcolorbrewers-palettes.html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Viridis</a:t>
            </a:r>
            <a:r>
              <a:rPr lang="en-US" dirty="0"/>
              <a:t> is another package that provides </a:t>
            </a:r>
            <a:r>
              <a:rPr lang="en-US" dirty="0" err="1"/>
              <a:t>colour</a:t>
            </a:r>
            <a:r>
              <a:rPr lang="en-US" dirty="0"/>
              <a:t> maps (all </a:t>
            </a:r>
            <a:r>
              <a:rPr lang="en-US" dirty="0" err="1"/>
              <a:t>colourblind</a:t>
            </a:r>
            <a:r>
              <a:rPr lang="en-US" dirty="0"/>
              <a:t> friendly) </a:t>
            </a:r>
            <a:r>
              <a:rPr lang="en-US" dirty="0">
                <a:hlinkClick r:id="rId5"/>
              </a:rPr>
              <a:t>https://cran.r-project.org/web/packages/viridis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E3A45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2E3A45"/>
                </a:solidFill>
                <a:latin typeface="Source Sans Pro" panose="020B0503030403020204" pitchFamily="34" charset="0"/>
              </a:rPr>
              <a:t>The theme() function is used for changing plot aesthetics such as gridlines and background with predefined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solidFill>
                <a:srgbClr val="2E3A45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2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C4BB-0D81-C8BE-BB35-48A7883F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7" y="-84294"/>
            <a:ext cx="10515600" cy="1325563"/>
          </a:xfrm>
        </p:spPr>
        <p:txBody>
          <a:bodyPr/>
          <a:lstStyle/>
          <a:p>
            <a:r>
              <a:rPr lang="en-US" dirty="0"/>
              <a:t>Advanced plotting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F5050-57F1-7FA2-CB5F-05371137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98" y="2391702"/>
            <a:ext cx="5254906" cy="3968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9EFC5-1EF1-6068-7AE1-71953510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46" y="247212"/>
            <a:ext cx="4062325" cy="19881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E57436-A325-C75F-2EBB-5F74DDD1AE98}"/>
              </a:ext>
            </a:extLst>
          </p:cNvPr>
          <p:cNvSpPr txBox="1"/>
          <p:nvPr/>
        </p:nvSpPr>
        <p:spPr>
          <a:xfrm>
            <a:off x="717630" y="1342663"/>
            <a:ext cx="4930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expression </a:t>
            </a:r>
            <a:r>
              <a:rPr lang="en-US" dirty="0" err="1"/>
              <a:t>dotplots</a:t>
            </a:r>
            <a:r>
              <a:rPr lang="en-US" dirty="0"/>
              <a:t> are often used to visualize Single cell RNA-seq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intensity = log2(count+1)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Dot size = proportion of cells expressing gene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Apart from ggplot2, other packages required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err="1"/>
              <a:t>Cowplot</a:t>
            </a:r>
            <a:r>
              <a:rPr lang="en-US" dirty="0"/>
              <a:t> for improved aesthetics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i="1" dirty="0" err="1"/>
              <a:t>Viridis</a:t>
            </a:r>
            <a:r>
              <a:rPr lang="en-HK" i="1" dirty="0"/>
              <a:t> </a:t>
            </a:r>
            <a:r>
              <a:rPr lang="en-HK" dirty="0"/>
              <a:t>for colour schemes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 err="1"/>
              <a:t>dplyr</a:t>
            </a:r>
            <a:r>
              <a:rPr lang="en-US" dirty="0"/>
              <a:t> for modifying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E5C85E-B91D-0C9F-E016-52577C914A65}"/>
              </a:ext>
            </a:extLst>
          </p:cNvPr>
          <p:cNvSpPr txBox="1"/>
          <p:nvPr/>
        </p:nvSpPr>
        <p:spPr>
          <a:xfrm>
            <a:off x="7268901" y="6430860"/>
            <a:ext cx="327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hlinkClick r:id="rId4"/>
              </a:rPr>
              <a:t>https://davemcg.github.io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8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7EA0-43EF-5C2F-DFAD-41DB5BA4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 packages for 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6081D-2AC0-6D8F-3A8A-A9282B36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201365" cy="2129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7F4C6-ECF7-533C-95DD-8278BBDEAA36}"/>
              </a:ext>
            </a:extLst>
          </p:cNvPr>
          <p:cNvSpPr txBox="1"/>
          <p:nvPr/>
        </p:nvSpPr>
        <p:spPr>
          <a:xfrm>
            <a:off x="7420452" y="4087464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DF9AE-CCBE-2DE1-2019-A91FC620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869" y="1624191"/>
            <a:ext cx="4218176" cy="247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67378-C360-CFCD-7A98-D20FE6F540FC}"/>
              </a:ext>
            </a:extLst>
          </p:cNvPr>
          <p:cNvSpPr txBox="1"/>
          <p:nvPr/>
        </p:nvSpPr>
        <p:spPr>
          <a:xfrm>
            <a:off x="1710643" y="3728106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pheatmap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818FA-B6B9-BB3E-A4C8-8A9BF358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4" y="4281108"/>
            <a:ext cx="4218176" cy="2116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995EB-7707-776C-D240-587BFC37C2AC}"/>
              </a:ext>
            </a:extLst>
          </p:cNvPr>
          <p:cNvSpPr txBox="1"/>
          <p:nvPr/>
        </p:nvSpPr>
        <p:spPr>
          <a:xfrm>
            <a:off x="2435437" y="6318526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ggvis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BBBD7-010B-A5C1-C0BF-5EF3F0F9D935}"/>
              </a:ext>
            </a:extLst>
          </p:cNvPr>
          <p:cNvSpPr txBox="1"/>
          <p:nvPr/>
        </p:nvSpPr>
        <p:spPr>
          <a:xfrm>
            <a:off x="7609956" y="6397773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9086A-D3C4-14C0-56EB-68FC88B30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757" y="4435686"/>
            <a:ext cx="3224399" cy="20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EF55-B484-1186-4299-B45F07C0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377" y="3232377"/>
            <a:ext cx="5946579" cy="1514185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solidFill>
                  <a:srgbClr val="1A62B2"/>
                </a:solidFill>
                <a:latin typeface="Helvetica" pitchFamily="2" charset="0"/>
              </a:rPr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86948-AFBB-C0FF-5A66-E7781F57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14" y="3815071"/>
            <a:ext cx="5946202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>
                <a:solidFill>
                  <a:srgbClr val="7D7D83"/>
                </a:solidFill>
                <a:latin typeface="Helvetica" pitchFamily="2" charset="0"/>
              </a:rPr>
              <a:t>Paul Blakely, Clara Tang </a:t>
            </a:r>
          </a:p>
        </p:txBody>
      </p:sp>
      <p:pic>
        <p:nvPicPr>
          <p:cNvPr id="4" name="Picture 4" descr="R (programming language) - Wikipedia">
            <a:extLst>
              <a:ext uri="{FF2B5EF4-FFF2-40B4-BE49-F238E27FC236}">
                <a16:creationId xmlns:a16="http://schemas.microsoft.com/office/drawing/2014/main" id="{4879A993-CF22-20BF-0980-C3E0ABB1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8316" y="177567"/>
            <a:ext cx="1992293" cy="154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1AE53905-9B49-280C-7535-2C88FDAE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9958" y="3918973"/>
            <a:ext cx="3387362" cy="26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6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2DB817-09BC-270A-6FA7-84F6E200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329"/>
            <a:ext cx="10515600" cy="472468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" pitchFamily="2" charset="0"/>
              </a:rPr>
              <a:t>Control Structures &amp; Data Manipulation in R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Conditional statements and logical operators</a:t>
            </a:r>
          </a:p>
          <a:p>
            <a:pPr lvl="1"/>
            <a:r>
              <a:rPr lang="en-US" dirty="0">
                <a:latin typeface="Helvetica" pitchFamily="2" charset="0"/>
              </a:rPr>
              <a:t>Looping constructs: for, while, repeat</a:t>
            </a: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Sub-setting and filtering data</a:t>
            </a: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Adding and renaming variables</a:t>
            </a: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Sorting and merging datasets</a:t>
            </a:r>
          </a:p>
          <a:p>
            <a:pPr lvl="1"/>
            <a:r>
              <a:rPr lang="en-HK" dirty="0" err="1">
                <a:latin typeface="Helvetica" pitchFamily="2" charset="0"/>
              </a:rPr>
              <a:t>d</a:t>
            </a:r>
            <a:r>
              <a:rPr lang="en-HK" b="0" i="0" u="none" strike="noStrike" dirty="0" err="1">
                <a:effectLst/>
                <a:latin typeface="Helvetica" pitchFamily="2" charset="0"/>
              </a:rPr>
              <a:t>plyr</a:t>
            </a:r>
            <a:r>
              <a:rPr lang="en-HK" dirty="0">
                <a:latin typeface="Helvetica" pitchFamily="2" charset="0"/>
              </a:rPr>
              <a:t> and </a:t>
            </a:r>
            <a:r>
              <a:rPr lang="en-HK" dirty="0" err="1">
                <a:latin typeface="Helvetica" pitchFamily="2" charset="0"/>
              </a:rPr>
              <a:t>tidyr</a:t>
            </a:r>
            <a:r>
              <a:rPr lang="en-HK" dirty="0">
                <a:latin typeface="Helvetica" pitchFamily="2" charset="0"/>
              </a:rPr>
              <a:t> packages</a:t>
            </a:r>
          </a:p>
          <a:p>
            <a:pPr lvl="1"/>
            <a:endParaRPr lang="en-HK" b="0" i="0" u="none" strike="noStrike" dirty="0">
              <a:effectLst/>
              <a:latin typeface="Helvetica" pitchFamily="2" charset="0"/>
            </a:endParaRPr>
          </a:p>
          <a:p>
            <a:r>
              <a:rPr lang="en-HK" b="1" i="0" u="none" strike="noStrike" dirty="0">
                <a:effectLst/>
                <a:latin typeface="Helvetica" pitchFamily="2" charset="0"/>
              </a:rPr>
              <a:t>Data Visualization </a:t>
            </a:r>
          </a:p>
          <a:p>
            <a:pPr lvl="1"/>
            <a:endParaRPr lang="en-HK" b="0" i="0" u="none" strike="noStrike" dirty="0">
              <a:effectLst/>
              <a:latin typeface="Helvetica" pitchFamily="2" charset="0"/>
            </a:endParaRP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Introduction to ggplot2</a:t>
            </a: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Creating basic plots: scatter plots, histograms, bar plots</a:t>
            </a:r>
          </a:p>
          <a:p>
            <a:pPr lvl="1"/>
            <a:r>
              <a:rPr lang="en-HK" dirty="0">
                <a:latin typeface="Helvetica" pitchFamily="2" charset="0"/>
              </a:rPr>
              <a:t>A</a:t>
            </a:r>
            <a:r>
              <a:rPr lang="en-HK" b="0" i="0" u="none" strike="noStrike" dirty="0">
                <a:effectLst/>
                <a:latin typeface="Helvetica" pitchFamily="2" charset="0"/>
              </a:rPr>
              <a:t>dding trendlines and handling missing data</a:t>
            </a:r>
          </a:p>
          <a:p>
            <a:pPr lvl="1"/>
            <a:r>
              <a:rPr lang="en-HK" b="0" i="0" u="none" strike="noStrike" dirty="0">
                <a:effectLst/>
                <a:latin typeface="Helvetica" pitchFamily="2" charset="0"/>
              </a:rPr>
              <a:t>Customizing </a:t>
            </a:r>
            <a:r>
              <a:rPr lang="en-HK" dirty="0">
                <a:latin typeface="Helvetica" pitchFamily="2" charset="0"/>
              </a:rPr>
              <a:t>p</a:t>
            </a:r>
            <a:r>
              <a:rPr lang="en-HK" b="0" i="0" u="none" strike="noStrike" dirty="0">
                <a:effectLst/>
                <a:latin typeface="Helvetica" pitchFamily="2" charset="0"/>
              </a:rPr>
              <a:t>lots: colours, themes etc.</a:t>
            </a:r>
          </a:p>
          <a:p>
            <a:pPr lvl="1"/>
            <a:r>
              <a:rPr lang="en-HK" dirty="0">
                <a:latin typeface="Helvetica" pitchFamily="2" charset="0"/>
              </a:rPr>
              <a:t>Advanced plotting techniques</a:t>
            </a:r>
            <a:endParaRPr lang="en-HK" b="0" i="0" u="none" strike="noStrike" dirty="0">
              <a:effectLst/>
              <a:latin typeface="Helvetica" pitchFamily="2" charset="0"/>
            </a:endParaRPr>
          </a:p>
          <a:p>
            <a:pPr lvl="1"/>
            <a:endParaRPr lang="en-HK" b="0" i="0" u="none" strike="noStrike" dirty="0">
              <a:effectLst/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72FA-19BF-9C8A-BC63-5771F6862F1D}"/>
              </a:ext>
            </a:extLst>
          </p:cNvPr>
          <p:cNvSpPr txBox="1"/>
          <p:nvPr/>
        </p:nvSpPr>
        <p:spPr>
          <a:xfrm>
            <a:off x="937591" y="327991"/>
            <a:ext cx="673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>
                <a:solidFill>
                  <a:srgbClr val="246013"/>
                </a:solidFill>
                <a:latin typeface="Helvetica" pitchFamily="2" charset="0"/>
              </a:rPr>
              <a:t>L</a:t>
            </a:r>
            <a:r>
              <a:rPr lang="en-HK" sz="3200" b="1" dirty="0">
                <a:solidFill>
                  <a:srgbClr val="246013"/>
                </a:solidFill>
                <a:effectLst/>
                <a:latin typeface="Helvetica" pitchFamily="2" charset="0"/>
              </a:rPr>
              <a:t>earning objectives of today</a:t>
            </a:r>
          </a:p>
        </p:txBody>
      </p:sp>
    </p:spTree>
    <p:extLst>
      <p:ext uri="{BB962C8B-B14F-4D97-AF65-F5344CB8AC3E}">
        <p14:creationId xmlns:p14="http://schemas.microsoft.com/office/powerpoint/2010/main" val="338728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3B55-7242-D84F-7C62-78811260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870" y="0"/>
            <a:ext cx="10515600" cy="1325563"/>
          </a:xfrm>
        </p:spPr>
        <p:txBody>
          <a:bodyPr/>
          <a:lstStyle/>
          <a:p>
            <a:r>
              <a:rPr lang="en-HK" b="0" i="0" u="none" strike="noStrike" dirty="0">
                <a:effectLst/>
                <a:latin typeface="Söhne"/>
              </a:rPr>
              <a:t>Control structures in 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7E026-AA09-F29A-04B2-6967101B4DE2}"/>
              </a:ext>
            </a:extLst>
          </p:cNvPr>
          <p:cNvSpPr txBox="1"/>
          <p:nvPr/>
        </p:nvSpPr>
        <p:spPr>
          <a:xfrm>
            <a:off x="182677" y="940480"/>
            <a:ext cx="70215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u="none" strike="noStrike" dirty="0">
                <a:effectLst/>
                <a:latin typeface="Söhne"/>
              </a:rPr>
              <a:t>Control structures in R are fundamental for controlling the flow of execution in the code. </a:t>
            </a:r>
          </a:p>
          <a:p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For loops</a:t>
            </a:r>
            <a:r>
              <a:rPr lang="en-US" dirty="0">
                <a:latin typeface="Söhne"/>
              </a:rPr>
              <a:t>: used to iterate over a sequence or a collection of elements</a:t>
            </a:r>
          </a:p>
          <a:p>
            <a:endParaRPr lang="en-US" dirty="0">
              <a:latin typeface="Söhne"/>
            </a:endParaRPr>
          </a:p>
          <a:p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While loops</a:t>
            </a:r>
            <a:r>
              <a:rPr lang="en-US" dirty="0">
                <a:latin typeface="Söhne"/>
              </a:rPr>
              <a:t>: </a:t>
            </a:r>
            <a:r>
              <a:rPr lang="en-HK" b="0" i="0" u="none" strike="noStrike" dirty="0">
                <a:effectLst/>
                <a:latin typeface="Söhne"/>
              </a:rPr>
              <a:t>used when you want to iterate until a condition is no longer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latin typeface="Söhne"/>
            </a:endParaRPr>
          </a:p>
          <a:p>
            <a:endParaRPr lang="en-HK" dirty="0">
              <a:latin typeface="Söhne"/>
            </a:endParaRPr>
          </a:p>
          <a:p>
            <a:endParaRPr lang="en-HK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Conditional statements (if-else, else if)</a:t>
            </a:r>
            <a:r>
              <a:rPr lang="en-HK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allow execution specific blocks of code based on certain conditions.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dirty="0">
              <a:latin typeface="Söhne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61C387-C76F-082D-BAAB-B88E5EC0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1" y="2235560"/>
            <a:ext cx="2223802" cy="407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8A3559-DFB2-0D6B-3A95-523D86D8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1" y="3839923"/>
            <a:ext cx="1898337" cy="5739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ACCAAF-DE97-A1F8-3254-54F22FC4D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9" y="5481045"/>
            <a:ext cx="2024634" cy="9564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4372CA-1EA0-88D5-64D2-61C91812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871" y="5368665"/>
            <a:ext cx="2024634" cy="11403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F6BE64-7F25-9E7C-AB23-56F09102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271" y="1964709"/>
            <a:ext cx="4784810" cy="31534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919D84-A6D5-5E7E-FD78-1F81D34F3E84}"/>
              </a:ext>
            </a:extLst>
          </p:cNvPr>
          <p:cNvSpPr txBox="1"/>
          <p:nvPr/>
        </p:nvSpPr>
        <p:spPr>
          <a:xfrm>
            <a:off x="284279" y="6437467"/>
            <a:ext cx="691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if-else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5E9AF-D9C2-BA94-709E-F9E17AD897B6}"/>
              </a:ext>
            </a:extLst>
          </p:cNvPr>
          <p:cNvSpPr txBox="1"/>
          <p:nvPr/>
        </p:nvSpPr>
        <p:spPr>
          <a:xfrm>
            <a:off x="3322870" y="6462966"/>
            <a:ext cx="691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HK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lse-if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2ED859-203E-B333-DB79-FA59386B3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126" y="2137705"/>
            <a:ext cx="2223802" cy="6877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9A2E22-7585-6067-54B7-D93DF0375DA8}"/>
              </a:ext>
            </a:extLst>
          </p:cNvPr>
          <p:cNvSpPr txBox="1"/>
          <p:nvPr/>
        </p:nvSpPr>
        <p:spPr>
          <a:xfrm>
            <a:off x="449450" y="2622993"/>
            <a:ext cx="164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Basic for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DBB25-E515-7A7A-CBC7-9B4626ADE852}"/>
              </a:ext>
            </a:extLst>
          </p:cNvPr>
          <p:cNvSpPr txBox="1"/>
          <p:nvPr/>
        </p:nvSpPr>
        <p:spPr>
          <a:xfrm>
            <a:off x="3172710" y="2846756"/>
            <a:ext cx="164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Nested for loop</a:t>
            </a:r>
          </a:p>
        </p:txBody>
      </p:sp>
    </p:spTree>
    <p:extLst>
      <p:ext uri="{BB962C8B-B14F-4D97-AF65-F5344CB8AC3E}">
        <p14:creationId xmlns:p14="http://schemas.microsoft.com/office/powerpoint/2010/main" val="220118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C618-A5E2-3FC0-1B5F-405F61A8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332" y="18255"/>
            <a:ext cx="10515600" cy="1325563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Apply()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0DA4-B50C-3BC4-DD70-143D90518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613" y="1170753"/>
            <a:ext cx="9915346" cy="4351338"/>
          </a:xfrm>
        </p:spPr>
        <p:txBody>
          <a:bodyPr>
            <a:normAutofit/>
          </a:bodyPr>
          <a:lstStyle/>
          <a:p>
            <a:r>
              <a:rPr lang="en-HK" sz="2000" dirty="0">
                <a:latin typeface="Helvetica" pitchFamily="2" charset="0"/>
              </a:rPr>
              <a:t>Apply() performs </a:t>
            </a:r>
            <a:r>
              <a:rPr lang="en-HK" sz="2000" b="0" i="0" u="none" strike="noStrike" dirty="0">
                <a:effectLst/>
                <a:latin typeface="Helvetica" pitchFamily="2" charset="0"/>
              </a:rPr>
              <a:t>functions simultaneously on multiple elements of a matrix or data frame.</a:t>
            </a:r>
          </a:p>
          <a:p>
            <a:r>
              <a:rPr lang="en-HK" sz="2000" dirty="0">
                <a:latin typeface="Helvetica" pitchFamily="2" charset="0"/>
              </a:rPr>
              <a:t>Vectorization using apply() results in much faster computations compared with for loops, which iterate sequentially across elements.</a:t>
            </a:r>
          </a:p>
          <a:p>
            <a:r>
              <a:rPr lang="en-HK" sz="2000" b="0" i="0" u="none" strike="noStrike" dirty="0">
                <a:effectLst/>
                <a:latin typeface="Roboto" panose="02000000000000000000" pitchFamily="2" charset="0"/>
              </a:rPr>
              <a:t>apply() allows for more concise and readable code</a:t>
            </a:r>
          </a:p>
          <a:p>
            <a:r>
              <a:rPr lang="en-US" sz="2000" dirty="0">
                <a:latin typeface="Helvetica" pitchFamily="2" charset="0"/>
              </a:rPr>
              <a:t>Different variations of apply() such as </a:t>
            </a:r>
            <a:r>
              <a:rPr lang="en-US" sz="2000" dirty="0" err="1">
                <a:latin typeface="Helvetica" pitchFamily="2" charset="0"/>
              </a:rPr>
              <a:t>lapply</a:t>
            </a:r>
            <a:r>
              <a:rPr lang="en-US" sz="2000" dirty="0">
                <a:latin typeface="Helvetica" pitchFamily="2" charset="0"/>
              </a:rPr>
              <a:t>() and </a:t>
            </a:r>
            <a:r>
              <a:rPr lang="en-US" sz="2000" dirty="0" err="1">
                <a:latin typeface="Helvetica" pitchFamily="2" charset="0"/>
              </a:rPr>
              <a:t>sapply</a:t>
            </a:r>
            <a:r>
              <a:rPr lang="en-US" sz="2000" dirty="0">
                <a:latin typeface="Helvetica" pitchFamily="2" charset="0"/>
              </a:rPr>
              <a:t>() can be used on lists or vectors.</a:t>
            </a:r>
            <a:endParaRPr lang="en-HK" sz="2000" dirty="0"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E061C-C026-3C27-490A-4DE3BD842177}"/>
              </a:ext>
            </a:extLst>
          </p:cNvPr>
          <p:cNvSpPr/>
          <p:nvPr/>
        </p:nvSpPr>
        <p:spPr>
          <a:xfrm>
            <a:off x="4920506" y="4526025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5FE21-1188-965D-B27C-F3DBE5599A5C}"/>
              </a:ext>
            </a:extLst>
          </p:cNvPr>
          <p:cNvSpPr/>
          <p:nvPr/>
        </p:nvSpPr>
        <p:spPr>
          <a:xfrm>
            <a:off x="4920504" y="5071349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4749-D4A3-FFD1-158F-F02900497EB8}"/>
              </a:ext>
            </a:extLst>
          </p:cNvPr>
          <p:cNvSpPr/>
          <p:nvPr/>
        </p:nvSpPr>
        <p:spPr>
          <a:xfrm>
            <a:off x="4920503" y="5637625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50538-3F33-7469-EF97-5930EE85B55F}"/>
              </a:ext>
            </a:extLst>
          </p:cNvPr>
          <p:cNvSpPr/>
          <p:nvPr/>
        </p:nvSpPr>
        <p:spPr>
          <a:xfrm>
            <a:off x="4920502" y="6189843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3B4F9-9066-EAE4-2301-CC3504650A45}"/>
              </a:ext>
            </a:extLst>
          </p:cNvPr>
          <p:cNvSpPr/>
          <p:nvPr/>
        </p:nvSpPr>
        <p:spPr>
          <a:xfrm>
            <a:off x="5689935" y="4523304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531F0-6CB7-776B-B0F4-BB3B80085F8E}"/>
              </a:ext>
            </a:extLst>
          </p:cNvPr>
          <p:cNvSpPr/>
          <p:nvPr/>
        </p:nvSpPr>
        <p:spPr>
          <a:xfrm>
            <a:off x="5682830" y="5071349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1F9D0-D648-4EBC-D60D-5ECC9123347A}"/>
              </a:ext>
            </a:extLst>
          </p:cNvPr>
          <p:cNvSpPr/>
          <p:nvPr/>
        </p:nvSpPr>
        <p:spPr>
          <a:xfrm>
            <a:off x="5682828" y="5637625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CD6BD-2C4A-4BAB-353F-814C06CE14BC}"/>
              </a:ext>
            </a:extLst>
          </p:cNvPr>
          <p:cNvSpPr/>
          <p:nvPr/>
        </p:nvSpPr>
        <p:spPr>
          <a:xfrm>
            <a:off x="5682828" y="6189843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5B3E-180F-18D3-7621-3CDF37215E85}"/>
              </a:ext>
            </a:extLst>
          </p:cNvPr>
          <p:cNvSpPr txBox="1"/>
          <p:nvPr/>
        </p:nvSpPr>
        <p:spPr>
          <a:xfrm>
            <a:off x="4090300" y="4561955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8FFBC-63FA-7896-8C8E-AF86D5175A5A}"/>
              </a:ext>
            </a:extLst>
          </p:cNvPr>
          <p:cNvSpPr txBox="1"/>
          <p:nvPr/>
        </p:nvSpPr>
        <p:spPr>
          <a:xfrm>
            <a:off x="4085606" y="5072916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C4820-7C77-E137-09F3-C0F14C242C74}"/>
              </a:ext>
            </a:extLst>
          </p:cNvPr>
          <p:cNvSpPr txBox="1"/>
          <p:nvPr/>
        </p:nvSpPr>
        <p:spPr>
          <a:xfrm>
            <a:off x="4075125" y="5660017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D3365-ECD9-7582-F797-CCE9EF4AEA3A}"/>
              </a:ext>
            </a:extLst>
          </p:cNvPr>
          <p:cNvSpPr txBox="1"/>
          <p:nvPr/>
        </p:nvSpPr>
        <p:spPr>
          <a:xfrm>
            <a:off x="4099645" y="6189648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48E4F-707F-8CDA-9584-AE632FE495D2}"/>
              </a:ext>
            </a:extLst>
          </p:cNvPr>
          <p:cNvSpPr txBox="1"/>
          <p:nvPr/>
        </p:nvSpPr>
        <p:spPr>
          <a:xfrm>
            <a:off x="4759874" y="4171419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DFCE3-9E53-103E-6A4D-C246B728408C}"/>
              </a:ext>
            </a:extLst>
          </p:cNvPr>
          <p:cNvSpPr txBox="1"/>
          <p:nvPr/>
        </p:nvSpPr>
        <p:spPr>
          <a:xfrm>
            <a:off x="9549199" y="4278510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 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59A95-0112-1398-4978-B318E12493B8}"/>
              </a:ext>
            </a:extLst>
          </p:cNvPr>
          <p:cNvSpPr txBox="1"/>
          <p:nvPr/>
        </p:nvSpPr>
        <p:spPr>
          <a:xfrm>
            <a:off x="142107" y="4822617"/>
            <a:ext cx="214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Log2FC function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0E06B8-E794-A0E8-C9F2-5CAE0C75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9578"/>
            <a:ext cx="2707190" cy="6460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4A8CE0-27FF-E3B0-A591-F475E8A898B7}"/>
              </a:ext>
            </a:extLst>
          </p:cNvPr>
          <p:cNvSpPr/>
          <p:nvPr/>
        </p:nvSpPr>
        <p:spPr>
          <a:xfrm>
            <a:off x="9091025" y="4605641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E20CF4-7433-86EB-AB4D-EE3B37FC4157}"/>
              </a:ext>
            </a:extLst>
          </p:cNvPr>
          <p:cNvSpPr/>
          <p:nvPr/>
        </p:nvSpPr>
        <p:spPr>
          <a:xfrm>
            <a:off x="9091024" y="5538261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707CBD-CF25-7346-DFC2-5B30F895E934}"/>
              </a:ext>
            </a:extLst>
          </p:cNvPr>
          <p:cNvSpPr/>
          <p:nvPr/>
        </p:nvSpPr>
        <p:spPr>
          <a:xfrm>
            <a:off x="9091025" y="5071951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B9C603-1092-B15A-2099-4C1ABFE57EDF}"/>
              </a:ext>
            </a:extLst>
          </p:cNvPr>
          <p:cNvSpPr/>
          <p:nvPr/>
        </p:nvSpPr>
        <p:spPr>
          <a:xfrm>
            <a:off x="9093604" y="6007304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11086-C381-7FCD-ECED-F53049CC0A1F}"/>
              </a:ext>
            </a:extLst>
          </p:cNvPr>
          <p:cNvSpPr/>
          <p:nvPr/>
        </p:nvSpPr>
        <p:spPr>
          <a:xfrm>
            <a:off x="9688196" y="4607919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ECE36-8066-6919-AF98-E46346C136C1}"/>
              </a:ext>
            </a:extLst>
          </p:cNvPr>
          <p:cNvSpPr/>
          <p:nvPr/>
        </p:nvSpPr>
        <p:spPr>
          <a:xfrm>
            <a:off x="9685614" y="5070287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080736-D290-C131-9A71-03383B368F5C}"/>
              </a:ext>
            </a:extLst>
          </p:cNvPr>
          <p:cNvSpPr/>
          <p:nvPr/>
        </p:nvSpPr>
        <p:spPr>
          <a:xfrm>
            <a:off x="9686906" y="5541249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3D10E3-BE37-4BCF-F342-FABEEE09C9C0}"/>
              </a:ext>
            </a:extLst>
          </p:cNvPr>
          <p:cNvSpPr/>
          <p:nvPr/>
        </p:nvSpPr>
        <p:spPr>
          <a:xfrm>
            <a:off x="9686906" y="6012211"/>
            <a:ext cx="495945" cy="433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9AE68AEB-28C0-A8CE-114E-1C102840545D}"/>
              </a:ext>
            </a:extLst>
          </p:cNvPr>
          <p:cNvSpPr/>
          <p:nvPr/>
        </p:nvSpPr>
        <p:spPr>
          <a:xfrm>
            <a:off x="8782196" y="4296656"/>
            <a:ext cx="356779" cy="2415167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8CD5D897-B91F-7861-6EE2-640C0ECEA732}"/>
              </a:ext>
            </a:extLst>
          </p:cNvPr>
          <p:cNvSpPr/>
          <p:nvPr/>
        </p:nvSpPr>
        <p:spPr>
          <a:xfrm rot="10800000">
            <a:off x="10143465" y="4325072"/>
            <a:ext cx="356779" cy="2415167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A0250-ED8B-EDC8-74D8-1AA1333C4B3A}"/>
              </a:ext>
            </a:extLst>
          </p:cNvPr>
          <p:cNvSpPr txBox="1"/>
          <p:nvPr/>
        </p:nvSpPr>
        <p:spPr>
          <a:xfrm>
            <a:off x="7979950" y="4403430"/>
            <a:ext cx="130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Log2FC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EC6E41-CAAC-D4B1-80D1-D04AD1EA4FCB}"/>
              </a:ext>
            </a:extLst>
          </p:cNvPr>
          <p:cNvSpPr txBox="1"/>
          <p:nvPr/>
        </p:nvSpPr>
        <p:spPr>
          <a:xfrm>
            <a:off x="8827231" y="4279797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2060E1-6354-AF1A-63C2-9BA939160336}"/>
              </a:ext>
            </a:extLst>
          </p:cNvPr>
          <p:cNvSpPr txBox="1"/>
          <p:nvPr/>
        </p:nvSpPr>
        <p:spPr>
          <a:xfrm>
            <a:off x="5550122" y="4169470"/>
            <a:ext cx="114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5F965-E2EA-13B1-31D4-4915D9226C6B}"/>
              </a:ext>
            </a:extLst>
          </p:cNvPr>
          <p:cNvSpPr txBox="1"/>
          <p:nvPr/>
        </p:nvSpPr>
        <p:spPr>
          <a:xfrm>
            <a:off x="3405540" y="4538802"/>
            <a:ext cx="9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Log2FC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7401D-B41F-3011-661B-F77F7CBD9147}"/>
              </a:ext>
            </a:extLst>
          </p:cNvPr>
          <p:cNvSpPr txBox="1"/>
          <p:nvPr/>
        </p:nvSpPr>
        <p:spPr>
          <a:xfrm>
            <a:off x="3402316" y="5069790"/>
            <a:ext cx="90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Log2FC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DB619C-A10E-1D18-58BF-ECBF77A1AC36}"/>
              </a:ext>
            </a:extLst>
          </p:cNvPr>
          <p:cNvSpPr txBox="1"/>
          <p:nvPr/>
        </p:nvSpPr>
        <p:spPr>
          <a:xfrm>
            <a:off x="3379166" y="5668467"/>
            <a:ext cx="90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Log2FC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CF4960-B330-64D6-57C6-0004F950FA4E}"/>
              </a:ext>
            </a:extLst>
          </p:cNvPr>
          <p:cNvSpPr txBox="1"/>
          <p:nvPr/>
        </p:nvSpPr>
        <p:spPr>
          <a:xfrm>
            <a:off x="3402316" y="6182001"/>
            <a:ext cx="9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Log2FC</a:t>
            </a:r>
            <a:endParaRPr lang="en-US" dirty="0"/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BA610667-AD0A-1468-8293-353674088326}"/>
              </a:ext>
            </a:extLst>
          </p:cNvPr>
          <p:cNvSpPr/>
          <p:nvPr/>
        </p:nvSpPr>
        <p:spPr>
          <a:xfrm>
            <a:off x="6220748" y="4622251"/>
            <a:ext cx="243452" cy="192499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1ADDA771-EA69-A2FE-956C-62F02ACA02AC}"/>
              </a:ext>
            </a:extLst>
          </p:cNvPr>
          <p:cNvSpPr/>
          <p:nvPr/>
        </p:nvSpPr>
        <p:spPr>
          <a:xfrm>
            <a:off x="6220748" y="5222450"/>
            <a:ext cx="243452" cy="192499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9488B3D2-0FC4-F966-0014-CB9CE4650BA9}"/>
              </a:ext>
            </a:extLst>
          </p:cNvPr>
          <p:cNvSpPr/>
          <p:nvPr/>
        </p:nvSpPr>
        <p:spPr>
          <a:xfrm>
            <a:off x="6230361" y="5762873"/>
            <a:ext cx="243452" cy="192499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Equals 44">
            <a:extLst>
              <a:ext uri="{FF2B5EF4-FFF2-40B4-BE49-F238E27FC236}">
                <a16:creationId xmlns:a16="http://schemas.microsoft.com/office/drawing/2014/main" id="{DF314192-3A10-9C73-56C8-643451E0E7B1}"/>
              </a:ext>
            </a:extLst>
          </p:cNvPr>
          <p:cNvSpPr/>
          <p:nvPr/>
        </p:nvSpPr>
        <p:spPr>
          <a:xfrm>
            <a:off x="6239145" y="6298541"/>
            <a:ext cx="243452" cy="192499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Equals 45">
            <a:extLst>
              <a:ext uri="{FF2B5EF4-FFF2-40B4-BE49-F238E27FC236}">
                <a16:creationId xmlns:a16="http://schemas.microsoft.com/office/drawing/2014/main" id="{6292BDE1-EA43-15BD-7B02-8D06036BD9F4}"/>
              </a:ext>
            </a:extLst>
          </p:cNvPr>
          <p:cNvSpPr/>
          <p:nvPr/>
        </p:nvSpPr>
        <p:spPr>
          <a:xfrm>
            <a:off x="10563389" y="5339666"/>
            <a:ext cx="243452" cy="192499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9B3E13-5EAB-786E-6083-502EAAA5C2D9}"/>
              </a:ext>
            </a:extLst>
          </p:cNvPr>
          <p:cNvSpPr/>
          <p:nvPr/>
        </p:nvSpPr>
        <p:spPr>
          <a:xfrm>
            <a:off x="10887386" y="4631902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2711FA-1BF8-D1DF-904D-5794C2BBA384}"/>
              </a:ext>
            </a:extLst>
          </p:cNvPr>
          <p:cNvSpPr/>
          <p:nvPr/>
        </p:nvSpPr>
        <p:spPr>
          <a:xfrm>
            <a:off x="10887385" y="5564522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B3C06C-E33B-79EE-89A1-BFC32C3A75EB}"/>
              </a:ext>
            </a:extLst>
          </p:cNvPr>
          <p:cNvSpPr/>
          <p:nvPr/>
        </p:nvSpPr>
        <p:spPr>
          <a:xfrm>
            <a:off x="10887386" y="5098212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A377FF-DA85-84FB-1D2B-9E8A2D2E0167}"/>
              </a:ext>
            </a:extLst>
          </p:cNvPr>
          <p:cNvSpPr/>
          <p:nvPr/>
        </p:nvSpPr>
        <p:spPr>
          <a:xfrm>
            <a:off x="10889965" y="6033565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43052F-F1DE-9118-B11B-A8B016620947}"/>
              </a:ext>
            </a:extLst>
          </p:cNvPr>
          <p:cNvSpPr/>
          <p:nvPr/>
        </p:nvSpPr>
        <p:spPr>
          <a:xfrm>
            <a:off x="6574951" y="4519838"/>
            <a:ext cx="503362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267E1B-480B-BA67-BD85-BA48A7695918}"/>
              </a:ext>
            </a:extLst>
          </p:cNvPr>
          <p:cNvSpPr/>
          <p:nvPr/>
        </p:nvSpPr>
        <p:spPr>
          <a:xfrm>
            <a:off x="6574951" y="5641394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D29B91-24B7-F42D-249D-875A9F284AEA}"/>
              </a:ext>
            </a:extLst>
          </p:cNvPr>
          <p:cNvSpPr/>
          <p:nvPr/>
        </p:nvSpPr>
        <p:spPr>
          <a:xfrm>
            <a:off x="6574951" y="5110134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2DB5F4-A4A9-C133-14D2-2FF11D2E8F11}"/>
              </a:ext>
            </a:extLst>
          </p:cNvPr>
          <p:cNvSpPr/>
          <p:nvPr/>
        </p:nvSpPr>
        <p:spPr>
          <a:xfrm>
            <a:off x="6578428" y="6168204"/>
            <a:ext cx="495945" cy="4339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Curved Up Arrow 54">
            <a:extLst>
              <a:ext uri="{FF2B5EF4-FFF2-40B4-BE49-F238E27FC236}">
                <a16:creationId xmlns:a16="http://schemas.microsoft.com/office/drawing/2014/main" id="{26F49C34-0996-38DA-2C08-6CED99DAE442}"/>
              </a:ext>
            </a:extLst>
          </p:cNvPr>
          <p:cNvSpPr/>
          <p:nvPr/>
        </p:nvSpPr>
        <p:spPr>
          <a:xfrm rot="5400000">
            <a:off x="2913815" y="4772372"/>
            <a:ext cx="575758" cy="470706"/>
          </a:xfrm>
          <a:prstGeom prst="curvedUpArrow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6C355F33-3D90-890E-7A3F-26976474CA23}"/>
              </a:ext>
            </a:extLst>
          </p:cNvPr>
          <p:cNvSpPr/>
          <p:nvPr/>
        </p:nvSpPr>
        <p:spPr>
          <a:xfrm rot="5400000">
            <a:off x="2895825" y="5333742"/>
            <a:ext cx="592617" cy="520914"/>
          </a:xfrm>
          <a:prstGeom prst="curvedUpArrow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urved Up Arrow 56">
            <a:extLst>
              <a:ext uri="{FF2B5EF4-FFF2-40B4-BE49-F238E27FC236}">
                <a16:creationId xmlns:a16="http://schemas.microsoft.com/office/drawing/2014/main" id="{48430A9E-00BA-743E-9B00-F2576E6DC6F4}"/>
              </a:ext>
            </a:extLst>
          </p:cNvPr>
          <p:cNvSpPr/>
          <p:nvPr/>
        </p:nvSpPr>
        <p:spPr>
          <a:xfrm rot="5400000">
            <a:off x="2900690" y="5984640"/>
            <a:ext cx="646033" cy="457768"/>
          </a:xfrm>
          <a:prstGeom prst="curvedUpArrow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983274-EB8D-F9E3-CC08-4898196E9AFA}"/>
              </a:ext>
            </a:extLst>
          </p:cNvPr>
          <p:cNvSpPr txBox="1"/>
          <p:nvPr/>
        </p:nvSpPr>
        <p:spPr>
          <a:xfrm>
            <a:off x="4845514" y="3770275"/>
            <a:ext cx="2680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For loop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8BBC86-D8AA-9140-C791-864CD8743C24}"/>
              </a:ext>
            </a:extLst>
          </p:cNvPr>
          <p:cNvSpPr txBox="1"/>
          <p:nvPr/>
        </p:nvSpPr>
        <p:spPr>
          <a:xfrm>
            <a:off x="8233441" y="3723990"/>
            <a:ext cx="3103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Vectorize using apply()</a:t>
            </a:r>
          </a:p>
        </p:txBody>
      </p:sp>
    </p:spTree>
    <p:extLst>
      <p:ext uri="{BB962C8B-B14F-4D97-AF65-F5344CB8AC3E}">
        <p14:creationId xmlns:p14="http://schemas.microsoft.com/office/powerpoint/2010/main" val="341760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CD61-BA68-9E05-E53C-9A41F8C8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4"/>
            <a:ext cx="10515600" cy="1325563"/>
          </a:xfrm>
        </p:spPr>
        <p:txBody>
          <a:bodyPr/>
          <a:lstStyle/>
          <a:p>
            <a:r>
              <a:rPr lang="en-US" dirty="0"/>
              <a:t>When to use Apply() vs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6710-EDB6-F6F0-3AED-782BC1EA8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537"/>
            <a:ext cx="9948620" cy="4351338"/>
          </a:xfrm>
        </p:spPr>
        <p:txBody>
          <a:bodyPr/>
          <a:lstStyle/>
          <a:p>
            <a:r>
              <a:rPr lang="en-US" sz="2400" dirty="0"/>
              <a:t>Apply() is faster and and more efficient as it leverages the underlying C code</a:t>
            </a:r>
          </a:p>
          <a:p>
            <a:r>
              <a:rPr lang="en-US" sz="2400" dirty="0"/>
              <a:t>Apply() is especially useful when working with numeric data stored in matrices or lists (e.g. most Omics datasets)</a:t>
            </a:r>
          </a:p>
          <a:p>
            <a:r>
              <a:rPr lang="en-US" sz="2400" dirty="0"/>
              <a:t>However For loops provide more flexibility with more control over complex operations (e.g. nested loops)</a:t>
            </a:r>
          </a:p>
          <a:p>
            <a:pPr lvl="1"/>
            <a:r>
              <a:rPr lang="en-US" sz="2000" dirty="0"/>
              <a:t>Better for complex datasets such as electronic health records </a:t>
            </a:r>
          </a:p>
          <a:p>
            <a:r>
              <a:rPr lang="en-US" sz="2400" dirty="0"/>
              <a:t>For loops can be more memory-efficient when dealing with large datasets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649ECE-5012-D7B1-7225-3B65E109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4205"/>
              </p:ext>
            </p:extLst>
          </p:nvPr>
        </p:nvGraphicFramePr>
        <p:xfrm>
          <a:off x="1405180" y="4740275"/>
          <a:ext cx="8127999" cy="187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11248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989696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120323"/>
                    </a:ext>
                  </a:extLst>
                </a:gridCol>
              </a:tblGrid>
              <a:tr h="4981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50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Dataframe, lists, non-rectangular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Matrix, Numeric,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2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Execution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Memory-efficient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7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8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87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41D-307B-38A9-FDA1-0E19E961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50"/>
            <a:ext cx="10515600" cy="1325563"/>
          </a:xfrm>
        </p:spPr>
        <p:txBody>
          <a:bodyPr/>
          <a:lstStyle/>
          <a:p>
            <a:r>
              <a:rPr lang="en-US" dirty="0" err="1"/>
              <a:t>Subseting</a:t>
            </a:r>
            <a:r>
              <a:rPr lang="en-US" dirty="0"/>
              <a:t> and Filtering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64A9-3537-ACBE-0DE5-2627BB79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26" y="1177451"/>
            <a:ext cx="10515600" cy="1612093"/>
          </a:xfrm>
        </p:spPr>
        <p:txBody>
          <a:bodyPr>
            <a:normAutofit/>
          </a:bodyPr>
          <a:lstStyle/>
          <a:p>
            <a:r>
              <a:rPr lang="en-HK" sz="2100" b="1" dirty="0">
                <a:latin typeface="Roboto" panose="02000000000000000000" pitchFamily="2" charset="0"/>
              </a:rPr>
              <a:t>Sub-setting</a:t>
            </a:r>
            <a:r>
              <a:rPr lang="en-HK" sz="2100" dirty="0">
                <a:latin typeface="Roboto" panose="02000000000000000000" pitchFamily="2" charset="0"/>
              </a:rPr>
              <a:t>: </a:t>
            </a:r>
            <a:r>
              <a:rPr lang="en-HK" sz="2100" b="0" i="0" u="none" strike="noStrike" dirty="0">
                <a:effectLst/>
                <a:latin typeface="Roboto" panose="02000000000000000000" pitchFamily="2" charset="0"/>
              </a:rPr>
              <a:t>extracting specific elements or subsets of data from a larger data structure, such as a vector, matrix, list, or data frame. </a:t>
            </a:r>
          </a:p>
          <a:p>
            <a:r>
              <a:rPr lang="en-HK" sz="2100" b="0" i="0" u="none" strike="noStrike" dirty="0">
                <a:effectLst/>
                <a:latin typeface="Roboto" panose="02000000000000000000" pitchFamily="2" charset="0"/>
              </a:rPr>
              <a:t>There are several ways to subset data in R, including using indexing, logical conditions, and column/row names.</a:t>
            </a:r>
            <a:endParaRPr lang="en-US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D40C1-CBD4-70D5-B67D-24E034967824}"/>
              </a:ext>
            </a:extLst>
          </p:cNvPr>
          <p:cNvSpPr txBox="1"/>
          <p:nvPr/>
        </p:nvSpPr>
        <p:spPr>
          <a:xfrm>
            <a:off x="546602" y="2812396"/>
            <a:ext cx="37466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Sub-setting using indexing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CFE81-3C1E-E08A-86B4-BFF1ECBC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4" y="3198053"/>
            <a:ext cx="4059264" cy="62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C5783-0CF2-4112-36A2-F2CFE476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50" y="3089265"/>
            <a:ext cx="5219700" cy="147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59B81-8346-048F-F763-AE789425B2CF}"/>
              </a:ext>
            </a:extLst>
          </p:cNvPr>
          <p:cNvSpPr txBox="1"/>
          <p:nvPr/>
        </p:nvSpPr>
        <p:spPr>
          <a:xfrm>
            <a:off x="6471605" y="2610169"/>
            <a:ext cx="4716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Filtering rownames a using list of genes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E6ADF5-0A6D-01D0-1A7D-787AD671E1C6}"/>
              </a:ext>
            </a:extLst>
          </p:cNvPr>
          <p:cNvGrpSpPr/>
          <p:nvPr/>
        </p:nvGrpSpPr>
        <p:grpSpPr>
          <a:xfrm>
            <a:off x="367662" y="4240894"/>
            <a:ext cx="2135059" cy="1899674"/>
            <a:chOff x="6484581" y="2789544"/>
            <a:chExt cx="2135059" cy="18996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1DA872-ADF4-5766-428A-20036628C075}"/>
                </a:ext>
              </a:extLst>
            </p:cNvPr>
            <p:cNvSpPr/>
            <p:nvPr/>
          </p:nvSpPr>
          <p:spPr>
            <a:xfrm>
              <a:off x="6484581" y="3270067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Gene 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FF1D4E-0832-A279-5802-CCA416092000}"/>
                </a:ext>
              </a:extLst>
            </p:cNvPr>
            <p:cNvSpPr/>
            <p:nvPr/>
          </p:nvSpPr>
          <p:spPr>
            <a:xfrm>
              <a:off x="6484581" y="3758426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Gene B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16D8DF-A04C-00A7-27CC-2B22274120ED}"/>
                </a:ext>
              </a:extLst>
            </p:cNvPr>
            <p:cNvSpPr/>
            <p:nvPr/>
          </p:nvSpPr>
          <p:spPr>
            <a:xfrm>
              <a:off x="6484581" y="4238980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Gene 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F57718-7D6F-9428-6CFE-2783B954CA3D}"/>
                </a:ext>
              </a:extLst>
            </p:cNvPr>
            <p:cNvSpPr/>
            <p:nvPr/>
          </p:nvSpPr>
          <p:spPr>
            <a:xfrm>
              <a:off x="7020620" y="2790269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87619A-F5B6-71C2-5B47-41AED9CDE1F7}"/>
                </a:ext>
              </a:extLst>
            </p:cNvPr>
            <p:cNvSpPr/>
            <p:nvPr/>
          </p:nvSpPr>
          <p:spPr>
            <a:xfrm>
              <a:off x="7026009" y="3270067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3AD9F0-FB9E-5A09-56BB-4E05E195A0B5}"/>
                </a:ext>
              </a:extLst>
            </p:cNvPr>
            <p:cNvSpPr/>
            <p:nvPr/>
          </p:nvSpPr>
          <p:spPr>
            <a:xfrm>
              <a:off x="7028481" y="3749865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D4965F-B8A3-306F-DEE7-6D19747AE45B}"/>
                </a:ext>
              </a:extLst>
            </p:cNvPr>
            <p:cNvSpPr/>
            <p:nvPr/>
          </p:nvSpPr>
          <p:spPr>
            <a:xfrm>
              <a:off x="7572157" y="2789544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E2DC02-0EC7-93B4-A21B-C9C11CA98F22}"/>
                </a:ext>
              </a:extLst>
            </p:cNvPr>
            <p:cNvSpPr/>
            <p:nvPr/>
          </p:nvSpPr>
          <p:spPr>
            <a:xfrm>
              <a:off x="7567437" y="3270067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3EA8FA-0745-85BB-780E-BADD04462EFA}"/>
                </a:ext>
              </a:extLst>
            </p:cNvPr>
            <p:cNvSpPr/>
            <p:nvPr/>
          </p:nvSpPr>
          <p:spPr>
            <a:xfrm>
              <a:off x="7021967" y="4238980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392A48-7F9A-F71C-BBF2-97D37A7DC6DB}"/>
                </a:ext>
              </a:extLst>
            </p:cNvPr>
            <p:cNvSpPr/>
            <p:nvPr/>
          </p:nvSpPr>
          <p:spPr>
            <a:xfrm>
              <a:off x="7562469" y="3751230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D7C6F1-FF6C-012B-DFCD-C63719419726}"/>
                </a:ext>
              </a:extLst>
            </p:cNvPr>
            <p:cNvSpPr/>
            <p:nvPr/>
          </p:nvSpPr>
          <p:spPr>
            <a:xfrm>
              <a:off x="7559354" y="4232794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78B7EF-AD7F-D528-F69A-6EC0DAF824A6}"/>
                </a:ext>
              </a:extLst>
            </p:cNvPr>
            <p:cNvSpPr/>
            <p:nvPr/>
          </p:nvSpPr>
          <p:spPr>
            <a:xfrm>
              <a:off x="8107185" y="4240092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A6D71A-8613-D6B2-F75D-0CD1BC90AED5}"/>
                </a:ext>
              </a:extLst>
            </p:cNvPr>
            <p:cNvSpPr/>
            <p:nvPr/>
          </p:nvSpPr>
          <p:spPr>
            <a:xfrm>
              <a:off x="8106369" y="3758426"/>
              <a:ext cx="511444" cy="4433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92F3C-5F99-B96D-6DB5-5B3C355680B3}"/>
                </a:ext>
              </a:extLst>
            </p:cNvPr>
            <p:cNvSpPr/>
            <p:nvPr/>
          </p:nvSpPr>
          <p:spPr>
            <a:xfrm>
              <a:off x="8108196" y="2789544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14792C-9535-F261-C338-458F1DC865CB}"/>
                </a:ext>
              </a:extLst>
            </p:cNvPr>
            <p:cNvSpPr/>
            <p:nvPr/>
          </p:nvSpPr>
          <p:spPr>
            <a:xfrm>
              <a:off x="8104343" y="3281020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9DEEA90-7FA3-BF85-EDAE-3A9EF9AEC9DF}"/>
              </a:ext>
            </a:extLst>
          </p:cNvPr>
          <p:cNvSpPr/>
          <p:nvPr/>
        </p:nvSpPr>
        <p:spPr>
          <a:xfrm>
            <a:off x="2661793" y="4761822"/>
            <a:ext cx="774915" cy="33054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9B1A4E0-10B1-499C-B535-D267C3F04908}"/>
              </a:ext>
            </a:extLst>
          </p:cNvPr>
          <p:cNvGrpSpPr/>
          <p:nvPr/>
        </p:nvGrpSpPr>
        <p:grpSpPr>
          <a:xfrm>
            <a:off x="3613065" y="4293341"/>
            <a:ext cx="1576378" cy="1412254"/>
            <a:chOff x="9773937" y="3076901"/>
            <a:chExt cx="1576378" cy="14122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CFC57CB-17BF-0522-066A-CEC014550369}"/>
                </a:ext>
              </a:extLst>
            </p:cNvPr>
            <p:cNvSpPr/>
            <p:nvPr/>
          </p:nvSpPr>
          <p:spPr>
            <a:xfrm>
              <a:off x="10302832" y="3076901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087BE6-F37D-6900-9E57-E810B048DFFD}"/>
                </a:ext>
              </a:extLst>
            </p:cNvPr>
            <p:cNvSpPr/>
            <p:nvPr/>
          </p:nvSpPr>
          <p:spPr>
            <a:xfrm>
              <a:off x="10298112" y="3557424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A2FAAA-4767-1F97-422F-9F81B68D4FF2}"/>
                </a:ext>
              </a:extLst>
            </p:cNvPr>
            <p:cNvSpPr/>
            <p:nvPr/>
          </p:nvSpPr>
          <p:spPr>
            <a:xfrm>
              <a:off x="10293144" y="4038587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4C06E7-A617-2D70-970D-4DDC8366F3BC}"/>
                </a:ext>
              </a:extLst>
            </p:cNvPr>
            <p:cNvSpPr/>
            <p:nvPr/>
          </p:nvSpPr>
          <p:spPr>
            <a:xfrm>
              <a:off x="10837044" y="4045783"/>
              <a:ext cx="511444" cy="4433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00A505-4C6C-DA39-29BA-BBFAD0184E69}"/>
                </a:ext>
              </a:extLst>
            </p:cNvPr>
            <p:cNvSpPr/>
            <p:nvPr/>
          </p:nvSpPr>
          <p:spPr>
            <a:xfrm>
              <a:off x="10838871" y="3076901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912249-0CFE-579F-73D4-E19A3303AE7F}"/>
                </a:ext>
              </a:extLst>
            </p:cNvPr>
            <p:cNvSpPr/>
            <p:nvPr/>
          </p:nvSpPr>
          <p:spPr>
            <a:xfrm>
              <a:off x="10835018" y="3568377"/>
              <a:ext cx="511444" cy="4491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6D27C0-E546-31A3-8775-874DF0EB8918}"/>
                </a:ext>
              </a:extLst>
            </p:cNvPr>
            <p:cNvSpPr/>
            <p:nvPr/>
          </p:nvSpPr>
          <p:spPr>
            <a:xfrm>
              <a:off x="9773937" y="3533862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Gene 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2F7480-E53A-7DDF-3793-3D6E09AE79FA}"/>
                </a:ext>
              </a:extLst>
            </p:cNvPr>
            <p:cNvSpPr/>
            <p:nvPr/>
          </p:nvSpPr>
          <p:spPr>
            <a:xfrm>
              <a:off x="9780884" y="4023089"/>
              <a:ext cx="511444" cy="449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Gene B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46EE265-C0FE-CDB8-B0B2-43839417A2B3}"/>
              </a:ext>
            </a:extLst>
          </p:cNvPr>
          <p:cNvSpPr/>
          <p:nvPr/>
        </p:nvSpPr>
        <p:spPr>
          <a:xfrm>
            <a:off x="6476830" y="5140123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Gene 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3D3BEC-A556-9119-5A1C-589A9F2F4406}"/>
              </a:ext>
            </a:extLst>
          </p:cNvPr>
          <p:cNvSpPr/>
          <p:nvPr/>
        </p:nvSpPr>
        <p:spPr>
          <a:xfrm>
            <a:off x="6476830" y="5628482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 B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AFEB02-8292-1B5A-2D80-8F2FEA5F3838}"/>
              </a:ext>
            </a:extLst>
          </p:cNvPr>
          <p:cNvSpPr/>
          <p:nvPr/>
        </p:nvSpPr>
        <p:spPr>
          <a:xfrm>
            <a:off x="6476830" y="6109036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Gene 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CEDD8F-91EA-6D00-1EC0-E53B022B766E}"/>
              </a:ext>
            </a:extLst>
          </p:cNvPr>
          <p:cNvSpPr/>
          <p:nvPr/>
        </p:nvSpPr>
        <p:spPr>
          <a:xfrm>
            <a:off x="7012869" y="4660325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C7F156-F03F-67D6-3F45-A4E4DA10707C}"/>
              </a:ext>
            </a:extLst>
          </p:cNvPr>
          <p:cNvSpPr/>
          <p:nvPr/>
        </p:nvSpPr>
        <p:spPr>
          <a:xfrm>
            <a:off x="7018258" y="5140123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708B38-29D8-8ED4-009D-39A4153683F2}"/>
              </a:ext>
            </a:extLst>
          </p:cNvPr>
          <p:cNvSpPr/>
          <p:nvPr/>
        </p:nvSpPr>
        <p:spPr>
          <a:xfrm>
            <a:off x="7020730" y="5619921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3EE6F8-093F-2A7E-9FCD-7D89B711A951}"/>
              </a:ext>
            </a:extLst>
          </p:cNvPr>
          <p:cNvSpPr/>
          <p:nvPr/>
        </p:nvSpPr>
        <p:spPr>
          <a:xfrm>
            <a:off x="7564406" y="4659600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3862D-5718-A959-3321-611F5D321504}"/>
              </a:ext>
            </a:extLst>
          </p:cNvPr>
          <p:cNvSpPr/>
          <p:nvPr/>
        </p:nvSpPr>
        <p:spPr>
          <a:xfrm>
            <a:off x="7559686" y="5140123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158D4-F668-BB11-DD9D-C0446B677FEB}"/>
              </a:ext>
            </a:extLst>
          </p:cNvPr>
          <p:cNvSpPr/>
          <p:nvPr/>
        </p:nvSpPr>
        <p:spPr>
          <a:xfrm>
            <a:off x="7014216" y="6109036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D0BA04-5468-43EA-1623-31627D8752C3}"/>
              </a:ext>
            </a:extLst>
          </p:cNvPr>
          <p:cNvSpPr/>
          <p:nvPr/>
        </p:nvSpPr>
        <p:spPr>
          <a:xfrm>
            <a:off x="7554718" y="5621286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092FBC-5C67-14C8-2CD8-2611428A3ACE}"/>
              </a:ext>
            </a:extLst>
          </p:cNvPr>
          <p:cNvSpPr/>
          <p:nvPr/>
        </p:nvSpPr>
        <p:spPr>
          <a:xfrm>
            <a:off x="7551603" y="6102850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85C7A0-B2CE-7F72-B673-C3B3FC44A4E4}"/>
              </a:ext>
            </a:extLst>
          </p:cNvPr>
          <p:cNvSpPr/>
          <p:nvPr/>
        </p:nvSpPr>
        <p:spPr>
          <a:xfrm>
            <a:off x="8099434" y="6110148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04A2C5-D95D-1162-1EF8-8CC79EECA718}"/>
              </a:ext>
            </a:extLst>
          </p:cNvPr>
          <p:cNvSpPr/>
          <p:nvPr/>
        </p:nvSpPr>
        <p:spPr>
          <a:xfrm>
            <a:off x="8098618" y="5628482"/>
            <a:ext cx="511444" cy="443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D27DF2-CCBA-49DE-2B96-48B55084B760}"/>
              </a:ext>
            </a:extLst>
          </p:cNvPr>
          <p:cNvSpPr/>
          <p:nvPr/>
        </p:nvSpPr>
        <p:spPr>
          <a:xfrm>
            <a:off x="8100445" y="4659600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C265EB-E011-E81F-9FAB-1A5B17C45898}"/>
              </a:ext>
            </a:extLst>
          </p:cNvPr>
          <p:cNvSpPr/>
          <p:nvPr/>
        </p:nvSpPr>
        <p:spPr>
          <a:xfrm>
            <a:off x="8096592" y="5151076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B5E9769-6006-B446-C765-41246003A973}"/>
              </a:ext>
            </a:extLst>
          </p:cNvPr>
          <p:cNvSpPr/>
          <p:nvPr/>
        </p:nvSpPr>
        <p:spPr>
          <a:xfrm>
            <a:off x="8840207" y="5463209"/>
            <a:ext cx="774915" cy="33054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7E59B5-CD5F-3D6C-C6AA-7FB8A06049F6}"/>
              </a:ext>
            </a:extLst>
          </p:cNvPr>
          <p:cNvSpPr/>
          <p:nvPr/>
        </p:nvSpPr>
        <p:spPr>
          <a:xfrm>
            <a:off x="10880248" y="5315401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7378D7-4150-17D0-FDBE-5BD104EA1974}"/>
              </a:ext>
            </a:extLst>
          </p:cNvPr>
          <p:cNvSpPr/>
          <p:nvPr/>
        </p:nvSpPr>
        <p:spPr>
          <a:xfrm>
            <a:off x="10875280" y="5796564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460338-3355-F3AB-FD2D-7EC0C1E6D76D}"/>
              </a:ext>
            </a:extLst>
          </p:cNvPr>
          <p:cNvSpPr/>
          <p:nvPr/>
        </p:nvSpPr>
        <p:spPr>
          <a:xfrm>
            <a:off x="11419180" y="5803760"/>
            <a:ext cx="511444" cy="443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16E1674-40FA-5F8E-9AFE-123192760F83}"/>
              </a:ext>
            </a:extLst>
          </p:cNvPr>
          <p:cNvSpPr/>
          <p:nvPr/>
        </p:nvSpPr>
        <p:spPr>
          <a:xfrm>
            <a:off x="11417154" y="5326354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3622D9D-79B5-A961-B844-56A92261C705}"/>
              </a:ext>
            </a:extLst>
          </p:cNvPr>
          <p:cNvSpPr/>
          <p:nvPr/>
        </p:nvSpPr>
        <p:spPr>
          <a:xfrm>
            <a:off x="9782640" y="5291839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Gene 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FD6662-3775-2C83-26E2-474622F24B62}"/>
              </a:ext>
            </a:extLst>
          </p:cNvPr>
          <p:cNvSpPr/>
          <p:nvPr/>
        </p:nvSpPr>
        <p:spPr>
          <a:xfrm>
            <a:off x="9789587" y="5781066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 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A692766-DEF0-AFD3-17D2-8FE738D57D28}"/>
              </a:ext>
            </a:extLst>
          </p:cNvPr>
          <p:cNvSpPr/>
          <p:nvPr/>
        </p:nvSpPr>
        <p:spPr>
          <a:xfrm>
            <a:off x="10333220" y="5326354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9C73818-5C7E-32D3-1D42-372234C40160}"/>
              </a:ext>
            </a:extLst>
          </p:cNvPr>
          <p:cNvSpPr/>
          <p:nvPr/>
        </p:nvSpPr>
        <p:spPr>
          <a:xfrm>
            <a:off x="10329124" y="5805850"/>
            <a:ext cx="511444" cy="44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F9F34C2-4DD7-3BD8-90B2-3C6C95A70CC2}"/>
              </a:ext>
            </a:extLst>
          </p:cNvPr>
          <p:cNvSpPr/>
          <p:nvPr/>
        </p:nvSpPr>
        <p:spPr>
          <a:xfrm>
            <a:off x="10327880" y="4840130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F29DBBD-0FF7-DE41-02E1-9ED67F8A1032}"/>
              </a:ext>
            </a:extLst>
          </p:cNvPr>
          <p:cNvSpPr/>
          <p:nvPr/>
        </p:nvSpPr>
        <p:spPr>
          <a:xfrm>
            <a:off x="10879417" y="4839405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36D4B1B-EA98-90CB-91B3-C696A5F9F4A2}"/>
              </a:ext>
            </a:extLst>
          </p:cNvPr>
          <p:cNvSpPr/>
          <p:nvPr/>
        </p:nvSpPr>
        <p:spPr>
          <a:xfrm>
            <a:off x="11415456" y="4839405"/>
            <a:ext cx="511444" cy="449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E2967C-DED5-9E40-B873-E22CE00716A3}"/>
              </a:ext>
            </a:extLst>
          </p:cNvPr>
          <p:cNvSpPr txBox="1"/>
          <p:nvPr/>
        </p:nvSpPr>
        <p:spPr>
          <a:xfrm>
            <a:off x="-74601" y="6095485"/>
            <a:ext cx="31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my_matrix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CE556C-DD4B-F9F2-2EB1-BCFA359CA79A}"/>
              </a:ext>
            </a:extLst>
          </p:cNvPr>
          <p:cNvSpPr txBox="1"/>
          <p:nvPr/>
        </p:nvSpPr>
        <p:spPr>
          <a:xfrm>
            <a:off x="4038652" y="5674524"/>
            <a:ext cx="31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2DA8B3F-3C64-1DBE-9319-50D06321E55E}"/>
              </a:ext>
            </a:extLst>
          </p:cNvPr>
          <p:cNvSpPr txBox="1"/>
          <p:nvPr/>
        </p:nvSpPr>
        <p:spPr>
          <a:xfrm>
            <a:off x="7020730" y="6504668"/>
            <a:ext cx="31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my_matrix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6364722-0090-A16C-0A86-DBCB95190C15}"/>
              </a:ext>
            </a:extLst>
          </p:cNvPr>
          <p:cNvSpPr txBox="1"/>
          <p:nvPr/>
        </p:nvSpPr>
        <p:spPr>
          <a:xfrm>
            <a:off x="10839324" y="6193433"/>
            <a:ext cx="31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subset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7214C6-3A61-1E93-B2E6-3A5A7B8422EC}"/>
              </a:ext>
            </a:extLst>
          </p:cNvPr>
          <p:cNvSpPr txBox="1"/>
          <p:nvPr/>
        </p:nvSpPr>
        <p:spPr>
          <a:xfrm>
            <a:off x="8933195" y="4839405"/>
            <a:ext cx="7749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  List</a:t>
            </a:r>
          </a:p>
          <a:p>
            <a:r>
              <a:rPr lang="en-US" sz="1100" dirty="0"/>
              <a:t>Gene A</a:t>
            </a:r>
          </a:p>
          <a:p>
            <a:r>
              <a:rPr lang="en-US" sz="1100" dirty="0"/>
              <a:t>Gene c</a:t>
            </a:r>
          </a:p>
        </p:txBody>
      </p:sp>
      <p:sp>
        <p:nvSpPr>
          <p:cNvPr id="99" name="Left Bracket 98">
            <a:extLst>
              <a:ext uri="{FF2B5EF4-FFF2-40B4-BE49-F238E27FC236}">
                <a16:creationId xmlns:a16="http://schemas.microsoft.com/office/drawing/2014/main" id="{2AD22A8B-1E25-6754-913E-7CD79B01A9B5}"/>
              </a:ext>
            </a:extLst>
          </p:cNvPr>
          <p:cNvSpPr/>
          <p:nvPr/>
        </p:nvSpPr>
        <p:spPr>
          <a:xfrm>
            <a:off x="8921680" y="4914342"/>
            <a:ext cx="76469" cy="449126"/>
          </a:xfrm>
          <a:prstGeom prst="leftBracket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eft Bracket 99">
            <a:extLst>
              <a:ext uri="{FF2B5EF4-FFF2-40B4-BE49-F238E27FC236}">
                <a16:creationId xmlns:a16="http://schemas.microsoft.com/office/drawing/2014/main" id="{816CE2E7-E3A2-0B5E-6C81-9A8BC45A9728}"/>
              </a:ext>
            </a:extLst>
          </p:cNvPr>
          <p:cNvSpPr/>
          <p:nvPr/>
        </p:nvSpPr>
        <p:spPr>
          <a:xfrm rot="10800000">
            <a:off x="9430540" y="4911761"/>
            <a:ext cx="76469" cy="449126"/>
          </a:xfrm>
          <a:prstGeom prst="leftBracket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04CE9B-6BE7-2105-588C-1B2CBF752907}"/>
              </a:ext>
            </a:extLst>
          </p:cNvPr>
          <p:cNvSpPr txBox="1"/>
          <p:nvPr/>
        </p:nvSpPr>
        <p:spPr>
          <a:xfrm>
            <a:off x="105730" y="3944485"/>
            <a:ext cx="31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 Sample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25921C-2A36-35F2-D258-C31123DDE3E1}"/>
              </a:ext>
            </a:extLst>
          </p:cNvPr>
          <p:cNvSpPr txBox="1"/>
          <p:nvPr/>
        </p:nvSpPr>
        <p:spPr>
          <a:xfrm rot="16200000">
            <a:off x="-186062" y="5223458"/>
            <a:ext cx="77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17026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29EA-F359-83A2-8540-A39CABA15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121034"/>
            <a:ext cx="10515600" cy="1325563"/>
          </a:xfrm>
        </p:spPr>
        <p:txBody>
          <a:bodyPr/>
          <a:lstStyle/>
          <a:p>
            <a:r>
              <a:rPr lang="en-US" dirty="0"/>
              <a:t>Dataframe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C2A6-4523-4D3F-F860-180E72D4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16" y="1603173"/>
            <a:ext cx="5760460" cy="4351338"/>
          </a:xfrm>
        </p:spPr>
        <p:txBody>
          <a:bodyPr>
            <a:normAutofit/>
          </a:bodyPr>
          <a:lstStyle/>
          <a:p>
            <a:r>
              <a:rPr lang="en-HK" sz="1900" dirty="0" err="1">
                <a:latin typeface="Roboto" panose="02000000000000000000" pitchFamily="2" charset="0"/>
              </a:rPr>
              <a:t>D</a:t>
            </a:r>
            <a:r>
              <a:rPr lang="en-HK" sz="1900" b="0" i="0" u="none" strike="noStrike" dirty="0" err="1">
                <a:effectLst/>
                <a:latin typeface="Roboto" panose="02000000000000000000" pitchFamily="2" charset="0"/>
              </a:rPr>
              <a:t>ataframe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 are two-dimensional tabular data structures that are commonly used to store clinical data.</a:t>
            </a:r>
          </a:p>
          <a:p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Fo</a:t>
            </a:r>
            <a:r>
              <a:rPr lang="en-HK" sz="1900" dirty="0">
                <a:latin typeface="Roboto" panose="02000000000000000000" pitchFamily="2" charset="0"/>
              </a:rPr>
              <a:t>r a </a:t>
            </a:r>
            <a:r>
              <a:rPr lang="en-HK" sz="1900" b="0" i="0" u="none" strike="noStrike" dirty="0" err="1">
                <a:effectLst/>
                <a:latin typeface="Roboto" panose="02000000000000000000" pitchFamily="2" charset="0"/>
              </a:rPr>
              <a:t>dataframe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 named ‘</a:t>
            </a:r>
            <a:r>
              <a:rPr lang="en-HK" sz="1900" b="0" i="0" u="none" strike="noStrike" dirty="0" err="1">
                <a:effectLst/>
                <a:latin typeface="Roboto" panose="02000000000000000000" pitchFamily="2" charset="0"/>
              </a:rPr>
              <a:t>clinical_</a:t>
            </a:r>
            <a:r>
              <a:rPr lang="en-HK" sz="1900" dirty="0" err="1">
                <a:latin typeface="Roboto" panose="02000000000000000000" pitchFamily="2" charset="0"/>
              </a:rPr>
              <a:t>data</a:t>
            </a:r>
            <a:r>
              <a:rPr lang="en-HK" sz="1900" dirty="0">
                <a:latin typeface="Roboto" panose="02000000000000000000" pitchFamily="2" charset="0"/>
              </a:rPr>
              <a:t>’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 with existing columns like "</a:t>
            </a:r>
            <a:r>
              <a:rPr lang="en-HK" sz="1900" b="0" i="0" u="none" strike="noStrike" dirty="0" err="1">
                <a:effectLst/>
                <a:latin typeface="Roboto" panose="02000000000000000000" pitchFamily="2" charset="0"/>
              </a:rPr>
              <a:t>patient_id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", "age", and ”diagnosis", you can add a column for glucose levels using the `$` operator.</a:t>
            </a:r>
          </a:p>
          <a:p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To change the values of an existing variable in the </a:t>
            </a:r>
            <a:r>
              <a:rPr lang="en-HK" sz="1900" b="0" i="0" u="none" strike="noStrike" dirty="0" err="1">
                <a:effectLst/>
                <a:latin typeface="Roboto" panose="02000000000000000000" pitchFamily="2" charset="0"/>
              </a:rPr>
              <a:t>dataframe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, you can use sub to change “Cancer” to “Malignancy”</a:t>
            </a:r>
            <a:endParaRPr lang="en-HK" sz="1900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HK" sz="1900" b="0" i="0" u="none" strike="noStrike" dirty="0">
              <a:effectLst/>
              <a:latin typeface="Roboto" panose="02000000000000000000" pitchFamily="2" charset="0"/>
            </a:endParaRPr>
          </a:p>
          <a:p>
            <a:endParaRPr lang="en-HK" sz="2100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25F8B8-9EDB-78EC-F75A-5C7CC7FB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11" y="3815356"/>
            <a:ext cx="3833068" cy="240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4B18FC-CCAD-9874-8D6A-BEE2743E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61" y="803235"/>
            <a:ext cx="4538106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7D99F5-02F0-555F-76F1-523D8D40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80" y="2134854"/>
            <a:ext cx="5259006" cy="10918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DD9A08-2A0C-ED3A-9DDE-6F7302F5E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20" y="4071842"/>
            <a:ext cx="5662615" cy="861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2EB6EF-11D8-1EA9-9E56-6FB269E2F499}"/>
              </a:ext>
            </a:extLst>
          </p:cNvPr>
          <p:cNvSpPr txBox="1"/>
          <p:nvPr/>
        </p:nvSpPr>
        <p:spPr>
          <a:xfrm>
            <a:off x="6452461" y="446395"/>
            <a:ext cx="350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Create dataframe “clinical_data”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3A9E0-15AB-D42C-EE1E-7B68C81B7371}"/>
              </a:ext>
            </a:extLst>
          </p:cNvPr>
          <p:cNvSpPr txBox="1"/>
          <p:nvPr/>
        </p:nvSpPr>
        <p:spPr>
          <a:xfrm>
            <a:off x="6474279" y="3480581"/>
            <a:ext cx="308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Add “glucose_level” column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3A8EB7-B80C-6E38-BB90-46D7E1BCF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78" y="5436430"/>
            <a:ext cx="6404899" cy="2483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5EBA41-3500-2CD7-8FEC-454A3C7F2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747172"/>
            <a:ext cx="4511551" cy="1014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353D8A-B251-9A5F-8FE4-DDD21F5B1B8B}"/>
              </a:ext>
            </a:extLst>
          </p:cNvPr>
          <p:cNvSpPr txBox="1"/>
          <p:nvPr/>
        </p:nvSpPr>
        <p:spPr>
          <a:xfrm>
            <a:off x="5609950" y="5123278"/>
            <a:ext cx="4815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Change “Cancer” to “Malignancy”</a:t>
            </a:r>
          </a:p>
        </p:txBody>
      </p:sp>
    </p:spTree>
    <p:extLst>
      <p:ext uri="{BB962C8B-B14F-4D97-AF65-F5344CB8AC3E}">
        <p14:creationId xmlns:p14="http://schemas.microsoft.com/office/powerpoint/2010/main" val="4970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5A1-BAEE-357C-A134-BFB8BF50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23469"/>
            <a:ext cx="10515600" cy="1325563"/>
          </a:xfrm>
        </p:spPr>
        <p:txBody>
          <a:bodyPr/>
          <a:lstStyle/>
          <a:p>
            <a:r>
              <a:rPr lang="en-US" dirty="0"/>
              <a:t>Sorting datasets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86BB-4FC7-1FBC-452A-4C2164465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14" y="1582557"/>
            <a:ext cx="4775521" cy="4351338"/>
          </a:xfrm>
        </p:spPr>
        <p:txBody>
          <a:bodyPr>
            <a:normAutofit/>
          </a:bodyPr>
          <a:lstStyle/>
          <a:p>
            <a:r>
              <a:rPr lang="en-HK" sz="1900" dirty="0">
                <a:latin typeface="Roboto" panose="02000000000000000000" pitchFamily="2" charset="0"/>
              </a:rPr>
              <a:t>T</a:t>
            </a:r>
            <a:r>
              <a:rPr lang="en-HK" sz="1900" b="0" i="0" u="none" strike="noStrike" dirty="0">
                <a:effectLst/>
                <a:latin typeface="Roboto" panose="02000000000000000000" pitchFamily="2" charset="0"/>
              </a:rPr>
              <a:t>he `order()` function is used to sort datasets.</a:t>
            </a:r>
          </a:p>
          <a:p>
            <a:endParaRPr lang="en-HK" sz="1900" dirty="0">
              <a:latin typeface="Roboto" panose="02000000000000000000" pitchFamily="2" charset="0"/>
            </a:endParaRPr>
          </a:p>
          <a:p>
            <a:r>
              <a:rPr lang="en-HK" sz="1900" dirty="0">
                <a:latin typeface="Roboto" panose="02000000000000000000" pitchFamily="2" charset="0"/>
              </a:rPr>
              <a:t>We can sort the </a:t>
            </a:r>
            <a:r>
              <a:rPr lang="en-HK" sz="1900" b="1" dirty="0" err="1">
                <a:latin typeface="Roboto" panose="02000000000000000000" pitchFamily="2" charset="0"/>
              </a:rPr>
              <a:t>clinical_data</a:t>
            </a:r>
            <a:r>
              <a:rPr lang="en-HK" sz="1900" dirty="0">
                <a:latin typeface="Roboto" panose="02000000000000000000" pitchFamily="2" charset="0"/>
              </a:rPr>
              <a:t> </a:t>
            </a:r>
            <a:r>
              <a:rPr lang="en-HK" sz="1900" dirty="0" err="1">
                <a:latin typeface="Roboto" panose="02000000000000000000" pitchFamily="2" charset="0"/>
              </a:rPr>
              <a:t>dataframe</a:t>
            </a:r>
            <a:r>
              <a:rPr lang="en-HK" sz="1900" dirty="0">
                <a:latin typeface="Roboto" panose="02000000000000000000" pitchFamily="2" charset="0"/>
              </a:rPr>
              <a:t> by age in ascending or descending order()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1FCB8-B3C1-A04C-79CE-5EB24CA3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60" y="1591165"/>
            <a:ext cx="5259006" cy="1091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6F01B-77D8-36B8-C3A7-F386A12A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75" y="3369299"/>
            <a:ext cx="4877042" cy="212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1BC1E-33C5-93B2-E38E-61C819C7E119}"/>
              </a:ext>
            </a:extLst>
          </p:cNvPr>
          <p:cNvSpPr txBox="1"/>
          <p:nvPr/>
        </p:nvSpPr>
        <p:spPr>
          <a:xfrm>
            <a:off x="5287460" y="135404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clinical_data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F53E7-E8D9-61AB-242E-F1DBC772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775" y="3642938"/>
            <a:ext cx="4622156" cy="1036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1D4586-73BD-8397-EC7A-E3D541E713C1}"/>
              </a:ext>
            </a:extLst>
          </p:cNvPr>
          <p:cNvSpPr txBox="1"/>
          <p:nvPr/>
        </p:nvSpPr>
        <p:spPr>
          <a:xfrm>
            <a:off x="4867034" y="301885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Sort by age (ascending)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55B6E-5DE6-9AB6-8A43-A98F6D0542F8}"/>
              </a:ext>
            </a:extLst>
          </p:cNvPr>
          <p:cNvSpPr txBox="1"/>
          <p:nvPr/>
        </p:nvSpPr>
        <p:spPr>
          <a:xfrm>
            <a:off x="4741764" y="482449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Sort by age (descending)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AD6C2-FC15-29C5-0486-E80ACB305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034" y="5131268"/>
            <a:ext cx="6104802" cy="253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3EB23-E841-62F3-30BF-D724E69D8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129" y="5451474"/>
            <a:ext cx="4622156" cy="10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9994</TotalTime>
  <Words>1117</Words>
  <Application>Microsoft Macintosh PowerPoint</Application>
  <PresentationFormat>Widescreen</PresentationFormat>
  <Paragraphs>246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Söhne</vt:lpstr>
      <vt:lpstr>Arial</vt:lpstr>
      <vt:lpstr>Calibri</vt:lpstr>
      <vt:lpstr>Calibri Light</vt:lpstr>
      <vt:lpstr>Helvetica</vt:lpstr>
      <vt:lpstr>Roboto</vt:lpstr>
      <vt:lpstr>Source Sans Pro</vt:lpstr>
      <vt:lpstr>Office Theme</vt:lpstr>
      <vt:lpstr>R and RStudio installation</vt:lpstr>
      <vt:lpstr>Introduction to R</vt:lpstr>
      <vt:lpstr>PowerPoint Presentation</vt:lpstr>
      <vt:lpstr>Control structures in R</vt:lpstr>
      <vt:lpstr>Apply() functions</vt:lpstr>
      <vt:lpstr>When to use Apply() vs For Loops</vt:lpstr>
      <vt:lpstr>Subseting and Filtering data</vt:lpstr>
      <vt:lpstr>Dataframe variables</vt:lpstr>
      <vt:lpstr>Sorting datasets in R</vt:lpstr>
      <vt:lpstr>Non-base packages for data manipulation</vt:lpstr>
      <vt:lpstr>Introduction to ggplot2</vt:lpstr>
      <vt:lpstr>Other basic plots</vt:lpstr>
      <vt:lpstr>Adding trendlines to scatterplots</vt:lpstr>
      <vt:lpstr>Handling missing data through imputation</vt:lpstr>
      <vt:lpstr>Customizing plots in ggplot2</vt:lpstr>
      <vt:lpstr>Advanced plotting</vt:lpstr>
      <vt:lpstr>Other R packages for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RStudio installation</dc:title>
  <dc:creator>Paul David Blakeley</dc:creator>
  <cp:lastModifiedBy>Paul David Blakeley</cp:lastModifiedBy>
  <cp:revision>2</cp:revision>
  <dcterms:created xsi:type="dcterms:W3CDTF">2024-04-10T04:03:00Z</dcterms:created>
  <dcterms:modified xsi:type="dcterms:W3CDTF">2024-04-17T02:37:59Z</dcterms:modified>
</cp:coreProperties>
</file>